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0"/>
  </p:notesMasterIdLst>
  <p:sldIdLst>
    <p:sldId id="256" r:id="rId2"/>
    <p:sldId id="283" r:id="rId3"/>
    <p:sldId id="260" r:id="rId4"/>
    <p:sldId id="261" r:id="rId5"/>
    <p:sldId id="262" r:id="rId6"/>
    <p:sldId id="284" r:id="rId7"/>
    <p:sldId id="258" r:id="rId8"/>
    <p:sldId id="356" r:id="rId9"/>
    <p:sldId id="317" r:id="rId10"/>
    <p:sldId id="362" r:id="rId11"/>
    <p:sldId id="357" r:id="rId12"/>
    <p:sldId id="325" r:id="rId13"/>
    <p:sldId id="326" r:id="rId14"/>
    <p:sldId id="327" r:id="rId15"/>
    <p:sldId id="328" r:id="rId16"/>
    <p:sldId id="329" r:id="rId17"/>
    <p:sldId id="330" r:id="rId18"/>
    <p:sldId id="360" r:id="rId19"/>
    <p:sldId id="331" r:id="rId20"/>
    <p:sldId id="332" r:id="rId21"/>
    <p:sldId id="333" r:id="rId22"/>
    <p:sldId id="334" r:id="rId23"/>
    <p:sldId id="335" r:id="rId24"/>
    <p:sldId id="336" r:id="rId25"/>
    <p:sldId id="337" r:id="rId26"/>
    <p:sldId id="338" r:id="rId27"/>
    <p:sldId id="339" r:id="rId28"/>
    <p:sldId id="340" r:id="rId29"/>
    <p:sldId id="341" r:id="rId30"/>
    <p:sldId id="342" r:id="rId31"/>
    <p:sldId id="343" r:id="rId32"/>
    <p:sldId id="344" r:id="rId33"/>
    <p:sldId id="345" r:id="rId34"/>
    <p:sldId id="346" r:id="rId35"/>
    <p:sldId id="347" r:id="rId36"/>
    <p:sldId id="348" r:id="rId37"/>
    <p:sldId id="270" r:id="rId38"/>
    <p:sldId id="361" r:id="rId39"/>
    <p:sldId id="295" r:id="rId40"/>
    <p:sldId id="296" r:id="rId41"/>
    <p:sldId id="288" r:id="rId42"/>
    <p:sldId id="319" r:id="rId43"/>
    <p:sldId id="318" r:id="rId44"/>
    <p:sldId id="290" r:id="rId45"/>
    <p:sldId id="320" r:id="rId46"/>
    <p:sldId id="321" r:id="rId47"/>
    <p:sldId id="277" r:id="rId48"/>
    <p:sldId id="322" r:id="rId49"/>
    <p:sldId id="280" r:id="rId50"/>
    <p:sldId id="276" r:id="rId51"/>
    <p:sldId id="358" r:id="rId52"/>
    <p:sldId id="294" r:id="rId53"/>
    <p:sldId id="274" r:id="rId54"/>
    <p:sldId id="275" r:id="rId55"/>
    <p:sldId id="315" r:id="rId56"/>
    <p:sldId id="372" r:id="rId57"/>
    <p:sldId id="373" r:id="rId58"/>
    <p:sldId id="371" r:id="rId59"/>
    <p:sldId id="300" r:id="rId60"/>
    <p:sldId id="301" r:id="rId61"/>
    <p:sldId id="369" r:id="rId62"/>
    <p:sldId id="359" r:id="rId63"/>
    <p:sldId id="352" r:id="rId64"/>
    <p:sldId id="370" r:id="rId65"/>
    <p:sldId id="303" r:id="rId66"/>
    <p:sldId id="304" r:id="rId67"/>
    <p:sldId id="305" r:id="rId68"/>
    <p:sldId id="350" r:id="rId69"/>
    <p:sldId id="349" r:id="rId70"/>
    <p:sldId id="307" r:id="rId71"/>
    <p:sldId id="308" r:id="rId72"/>
    <p:sldId id="313" r:id="rId73"/>
    <p:sldId id="351" r:id="rId74"/>
    <p:sldId id="355" r:id="rId75"/>
    <p:sldId id="309" r:id="rId76"/>
    <p:sldId id="310" r:id="rId77"/>
    <p:sldId id="311" r:id="rId78"/>
    <p:sldId id="312" r:id="rId79"/>
    <p:sldId id="354" r:id="rId80"/>
    <p:sldId id="353" r:id="rId81"/>
    <p:sldId id="282" r:id="rId82"/>
    <p:sldId id="293" r:id="rId83"/>
    <p:sldId id="363" r:id="rId84"/>
    <p:sldId id="364" r:id="rId85"/>
    <p:sldId id="365" r:id="rId86"/>
    <p:sldId id="366" r:id="rId87"/>
    <p:sldId id="367" r:id="rId88"/>
    <p:sldId id="368" r:id="rId8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10" autoAdjust="0"/>
    <p:restoredTop sz="77632" autoAdjust="0"/>
  </p:normalViewPr>
  <p:slideViewPr>
    <p:cSldViewPr snapToGrid="0" snapToObjects="1">
      <p:cViewPr>
        <p:scale>
          <a:sx n="110" d="100"/>
          <a:sy n="110" d="100"/>
        </p:scale>
        <p:origin x="-80" y="-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notesMaster" Target="notesMasters/notesMaster1.xml"/><Relationship Id="rId91" Type="http://schemas.openxmlformats.org/officeDocument/2006/relationships/printerSettings" Target="printerSettings/printerSettings1.bin"/><Relationship Id="rId92" Type="http://schemas.openxmlformats.org/officeDocument/2006/relationships/presProps" Target="presProps.xml"/><Relationship Id="rId93" Type="http://schemas.openxmlformats.org/officeDocument/2006/relationships/viewProps" Target="viewProps.xml"/><Relationship Id="rId94" Type="http://schemas.openxmlformats.org/officeDocument/2006/relationships/theme" Target="theme/theme1.xml"/><Relationship Id="rId95"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DDF904E-212F-DD4C-8339-9A40B7881986}" type="datetimeFigureOut">
              <a:rPr lang="en-US" smtClean="0"/>
              <a:t>11/7/13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81F0E3D-707A-0F42-89C9-79D9C923CCDF}" type="slidenum">
              <a:rPr lang="en-US" smtClean="0"/>
              <a:t>‹#›</a:t>
            </a:fld>
            <a:endParaRPr lang="en-US"/>
          </a:p>
        </p:txBody>
      </p:sp>
    </p:spTree>
    <p:extLst>
      <p:ext uri="{BB962C8B-B14F-4D97-AF65-F5344CB8AC3E}">
        <p14:creationId xmlns:p14="http://schemas.microsoft.com/office/powerpoint/2010/main" val="294165694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Visualization – any</a:t>
            </a:r>
            <a:r>
              <a:rPr lang="en-US" baseline="0" dirty="0" smtClean="0"/>
              <a:t> way to create diagram/images/visual artifacts to communicate a message.</a:t>
            </a:r>
          </a:p>
          <a:p>
            <a:r>
              <a:rPr lang="en-US" baseline="0" dirty="0" smtClean="0"/>
              <a:t>Statistical graphic is a type of visualization that is concerned with statistical properties of your data</a:t>
            </a:r>
            <a:endParaRPr lang="en-US" dirty="0" smtClean="0"/>
          </a:p>
          <a:p>
            <a:pPr marL="171450" indent="-171450">
              <a:buFontTx/>
              <a:buChar char="-"/>
            </a:pPr>
            <a:r>
              <a:rPr lang="en-US" dirty="0" err="1" smtClean="0"/>
              <a:t>Infovis</a:t>
            </a:r>
            <a:r>
              <a:rPr lang="en-US" baseline="0" dirty="0" smtClean="0"/>
              <a:t> when spatial representation is _chosen_ (</a:t>
            </a:r>
            <a:r>
              <a:rPr lang="en-US" baseline="0" dirty="0" err="1" smtClean="0"/>
              <a:t>vs</a:t>
            </a:r>
            <a:r>
              <a:rPr lang="en-US" baseline="0" dirty="0" smtClean="0"/>
              <a:t> given in </a:t>
            </a:r>
            <a:r>
              <a:rPr lang="en-US" baseline="0" dirty="0" err="1" smtClean="0"/>
              <a:t>sci-vis</a:t>
            </a:r>
            <a:r>
              <a:rPr lang="en-US" baseline="0" dirty="0" smtClean="0"/>
              <a:t>)</a:t>
            </a:r>
          </a:p>
          <a:p>
            <a:pPr marL="0" indent="0">
              <a:buFontTx/>
              <a:buNone/>
            </a:pPr>
            <a:endParaRPr lang="en-US" baseline="0" dirty="0" smtClean="0"/>
          </a:p>
          <a:p>
            <a:pPr marL="0" indent="0">
              <a:buFontTx/>
              <a:buNone/>
            </a:pPr>
            <a:r>
              <a:rPr lang="en-US" dirty="0" smtClean="0"/>
              <a:t>I</a:t>
            </a:r>
            <a:r>
              <a:rPr lang="en-US" baseline="0" dirty="0" smtClean="0"/>
              <a:t> think it’s helpful to model any data that we’ve looked at as a visualization.  And before we talk about statistical graphics and visualizations,</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1</a:t>
            </a:fld>
            <a:endParaRPr lang="en-US"/>
          </a:p>
        </p:txBody>
      </p:sp>
    </p:spTree>
    <p:extLst>
      <p:ext uri="{BB962C8B-B14F-4D97-AF65-F5344CB8AC3E}">
        <p14:creationId xmlns:p14="http://schemas.microsoft.com/office/powerpoint/2010/main" val="1996581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10</a:t>
            </a:fld>
            <a:endParaRPr lang="en-US"/>
          </a:p>
        </p:txBody>
      </p:sp>
    </p:spTree>
    <p:extLst>
      <p:ext uri="{BB962C8B-B14F-4D97-AF65-F5344CB8AC3E}">
        <p14:creationId xmlns:p14="http://schemas.microsoft.com/office/powerpoint/2010/main" val="4184665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11</a:t>
            </a:fld>
            <a:endParaRPr lang="en-US"/>
          </a:p>
        </p:txBody>
      </p:sp>
    </p:spTree>
    <p:extLst>
      <p:ext uri="{BB962C8B-B14F-4D97-AF65-F5344CB8AC3E}">
        <p14:creationId xmlns:p14="http://schemas.microsoft.com/office/powerpoint/2010/main" val="41846656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en.wikipedia.org</a:t>
            </a:r>
            <a:r>
              <a:rPr lang="en-US" dirty="0" smtClean="0"/>
              <a:t>/wiki/</a:t>
            </a:r>
            <a:r>
              <a:rPr lang="en-US" dirty="0" err="1" smtClean="0"/>
              <a:t>File:Travel_time_histogram_total_n_Stata.png</a:t>
            </a:r>
            <a:endParaRPr lang="en-US" dirty="0" smtClean="0"/>
          </a:p>
          <a:p>
            <a:endParaRPr lang="en-US" dirty="0"/>
          </a:p>
        </p:txBody>
      </p:sp>
      <p:sp>
        <p:nvSpPr>
          <p:cNvPr id="4" name="Slide Number Placeholder 3"/>
          <p:cNvSpPr>
            <a:spLocks noGrp="1"/>
          </p:cNvSpPr>
          <p:nvPr>
            <p:ph type="sldNum" sz="quarter" idx="10"/>
          </p:nvPr>
        </p:nvSpPr>
        <p:spPr/>
        <p:txBody>
          <a:bodyPr/>
          <a:lstStyle/>
          <a:p>
            <a:fld id="{91E9730D-A54C-6B4E-B39D-6E4D108E6717}" type="slidenum">
              <a:rPr lang="en-US" smtClean="0"/>
              <a:t>13</a:t>
            </a:fld>
            <a:endParaRPr lang="en-US"/>
          </a:p>
        </p:txBody>
      </p:sp>
    </p:spTree>
    <p:extLst>
      <p:ext uri="{BB962C8B-B14F-4D97-AF65-F5344CB8AC3E}">
        <p14:creationId xmlns:p14="http://schemas.microsoft.com/office/powerpoint/2010/main" val="4049570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en.wikipedia.org</a:t>
            </a:r>
            <a:r>
              <a:rPr lang="en-US" dirty="0" smtClean="0"/>
              <a:t>/wiki/</a:t>
            </a:r>
            <a:r>
              <a:rPr lang="en-US" dirty="0" err="1" smtClean="0"/>
              <a:t>File:Travel_time_histogram_total_n_Stata.png</a:t>
            </a:r>
            <a:endParaRPr lang="en-US" dirty="0" smtClean="0"/>
          </a:p>
          <a:p>
            <a:endParaRPr lang="en-US" dirty="0" smtClean="0"/>
          </a:p>
          <a:p>
            <a:r>
              <a:rPr lang="en-US" dirty="0" smtClean="0"/>
              <a:t>Average? </a:t>
            </a:r>
            <a:r>
              <a:rPr lang="en-US" baseline="0" dirty="0" smtClean="0"/>
              <a:t> </a:t>
            </a:r>
            <a:r>
              <a:rPr lang="en-US" dirty="0" smtClean="0"/>
              <a:t>Median?</a:t>
            </a:r>
            <a:r>
              <a:rPr lang="en-US" baseline="0" dirty="0" smtClean="0"/>
              <a:t>  </a:t>
            </a:r>
            <a:r>
              <a:rPr lang="en-US" dirty="0" smtClean="0"/>
              <a:t>90</a:t>
            </a:r>
            <a:r>
              <a:rPr lang="en-US" baseline="30000" dirty="0" smtClean="0"/>
              <a:t>th</a:t>
            </a:r>
            <a:r>
              <a:rPr lang="en-US" baseline="0" dirty="0" smtClean="0"/>
              <a:t> percentile?  Skew?  </a:t>
            </a:r>
            <a:r>
              <a:rPr lang="en-US" baseline="0" dirty="0" err="1" smtClean="0"/>
              <a:t>Std</a:t>
            </a:r>
            <a:r>
              <a:rPr lang="en-US" baseline="0" dirty="0" smtClean="0"/>
              <a:t> </a:t>
            </a:r>
            <a:r>
              <a:rPr lang="en-US" baseline="0" dirty="0" err="1" smtClean="0"/>
              <a:t>dev</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91E9730D-A54C-6B4E-B39D-6E4D108E6717}" type="slidenum">
              <a:rPr lang="en-US" smtClean="0"/>
              <a:t>15</a:t>
            </a:fld>
            <a:endParaRPr lang="en-US"/>
          </a:p>
        </p:txBody>
      </p:sp>
    </p:spTree>
    <p:extLst>
      <p:ext uri="{BB962C8B-B14F-4D97-AF65-F5344CB8AC3E}">
        <p14:creationId xmlns:p14="http://schemas.microsoft.com/office/powerpoint/2010/main" val="40495701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to quantify</a:t>
            </a:r>
            <a:r>
              <a:rPr lang="en-US" baseline="0" dirty="0" smtClean="0"/>
              <a:t> this</a:t>
            </a:r>
            <a:endParaRPr lang="en-US" dirty="0"/>
          </a:p>
        </p:txBody>
      </p:sp>
      <p:sp>
        <p:nvSpPr>
          <p:cNvPr id="4" name="Slide Number Placeholder 3"/>
          <p:cNvSpPr>
            <a:spLocks noGrp="1"/>
          </p:cNvSpPr>
          <p:nvPr>
            <p:ph type="sldNum" sz="quarter" idx="10"/>
          </p:nvPr>
        </p:nvSpPr>
        <p:spPr/>
        <p:txBody>
          <a:bodyPr/>
          <a:lstStyle/>
          <a:p>
            <a:fld id="{91E9730D-A54C-6B4E-B39D-6E4D108E6717}" type="slidenum">
              <a:rPr lang="en-US" smtClean="0"/>
              <a:t>16</a:t>
            </a:fld>
            <a:endParaRPr lang="en-US"/>
          </a:p>
        </p:txBody>
      </p:sp>
    </p:spTree>
    <p:extLst>
      <p:ext uri="{BB962C8B-B14F-4D97-AF65-F5344CB8AC3E}">
        <p14:creationId xmlns:p14="http://schemas.microsoft.com/office/powerpoint/2010/main" val="31987401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a:t>
            </a:r>
            <a:r>
              <a:rPr lang="en-US" dirty="0" err="1" smtClean="0"/>
              <a:t>File:Boxplot_vs_PDF.svg</a:t>
            </a:r>
            <a:endParaRPr lang="en-US" dirty="0"/>
          </a:p>
        </p:txBody>
      </p:sp>
      <p:sp>
        <p:nvSpPr>
          <p:cNvPr id="4" name="Slide Number Placeholder 3"/>
          <p:cNvSpPr>
            <a:spLocks noGrp="1"/>
          </p:cNvSpPr>
          <p:nvPr>
            <p:ph type="sldNum" sz="quarter" idx="10"/>
          </p:nvPr>
        </p:nvSpPr>
        <p:spPr/>
        <p:txBody>
          <a:bodyPr/>
          <a:lstStyle/>
          <a:p>
            <a:fld id="{AB21FFB6-8403-4E42-9EBD-C4DD6B67E132}" type="slidenum">
              <a:rPr lang="en-US" smtClean="0"/>
              <a:t>20</a:t>
            </a:fld>
            <a:endParaRPr lang="en-US"/>
          </a:p>
        </p:txBody>
      </p:sp>
    </p:spTree>
    <p:extLst>
      <p:ext uri="{BB962C8B-B14F-4D97-AF65-F5344CB8AC3E}">
        <p14:creationId xmlns:p14="http://schemas.microsoft.com/office/powerpoint/2010/main" val="36360883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a:t>
            </a:r>
            <a:r>
              <a:rPr lang="en-US" dirty="0" err="1" smtClean="0"/>
              <a:t>File:Boxplot_vs_PDF.svg</a:t>
            </a:r>
            <a:endParaRPr lang="en-US" dirty="0"/>
          </a:p>
        </p:txBody>
      </p:sp>
      <p:sp>
        <p:nvSpPr>
          <p:cNvPr id="4" name="Slide Number Placeholder 3"/>
          <p:cNvSpPr>
            <a:spLocks noGrp="1"/>
          </p:cNvSpPr>
          <p:nvPr>
            <p:ph type="sldNum" sz="quarter" idx="10"/>
          </p:nvPr>
        </p:nvSpPr>
        <p:spPr/>
        <p:txBody>
          <a:bodyPr/>
          <a:lstStyle/>
          <a:p>
            <a:fld id="{AB21FFB6-8403-4E42-9EBD-C4DD6B67E132}" type="slidenum">
              <a:rPr lang="en-US" smtClean="0"/>
              <a:t>21</a:t>
            </a:fld>
            <a:endParaRPr lang="en-US"/>
          </a:p>
        </p:txBody>
      </p:sp>
    </p:spTree>
    <p:extLst>
      <p:ext uri="{BB962C8B-B14F-4D97-AF65-F5344CB8AC3E}">
        <p14:creationId xmlns:p14="http://schemas.microsoft.com/office/powerpoint/2010/main" val="3636088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a:t>
            </a:r>
            <a:r>
              <a:rPr lang="en-US" dirty="0" err="1" smtClean="0"/>
              <a:t>File:Boxplot_vs_PDF.svg</a:t>
            </a:r>
            <a:endParaRPr lang="en-US" dirty="0"/>
          </a:p>
        </p:txBody>
      </p:sp>
      <p:sp>
        <p:nvSpPr>
          <p:cNvPr id="4" name="Slide Number Placeholder 3"/>
          <p:cNvSpPr>
            <a:spLocks noGrp="1"/>
          </p:cNvSpPr>
          <p:nvPr>
            <p:ph type="sldNum" sz="quarter" idx="10"/>
          </p:nvPr>
        </p:nvSpPr>
        <p:spPr/>
        <p:txBody>
          <a:bodyPr/>
          <a:lstStyle/>
          <a:p>
            <a:fld id="{AB21FFB6-8403-4E42-9EBD-C4DD6B67E132}" type="slidenum">
              <a:rPr lang="en-US" smtClean="0"/>
              <a:t>22</a:t>
            </a:fld>
            <a:endParaRPr lang="en-US"/>
          </a:p>
        </p:txBody>
      </p:sp>
    </p:spTree>
    <p:extLst>
      <p:ext uri="{BB962C8B-B14F-4D97-AF65-F5344CB8AC3E}">
        <p14:creationId xmlns:p14="http://schemas.microsoft.com/office/powerpoint/2010/main" val="36360883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a:t>
            </a:r>
            <a:r>
              <a:rPr lang="en-US" dirty="0" err="1" smtClean="0"/>
              <a:t>File:Boxplot_vs_PDF.svg</a:t>
            </a:r>
            <a:endParaRPr lang="en-US" dirty="0"/>
          </a:p>
        </p:txBody>
      </p:sp>
      <p:sp>
        <p:nvSpPr>
          <p:cNvPr id="4" name="Slide Number Placeholder 3"/>
          <p:cNvSpPr>
            <a:spLocks noGrp="1"/>
          </p:cNvSpPr>
          <p:nvPr>
            <p:ph type="sldNum" sz="quarter" idx="10"/>
          </p:nvPr>
        </p:nvSpPr>
        <p:spPr/>
        <p:txBody>
          <a:bodyPr/>
          <a:lstStyle/>
          <a:p>
            <a:fld id="{AB21FFB6-8403-4E42-9EBD-C4DD6B67E132}" type="slidenum">
              <a:rPr lang="en-US" smtClean="0"/>
              <a:t>23</a:t>
            </a:fld>
            <a:endParaRPr lang="en-US"/>
          </a:p>
        </p:txBody>
      </p:sp>
    </p:spTree>
    <p:extLst>
      <p:ext uri="{BB962C8B-B14F-4D97-AF65-F5344CB8AC3E}">
        <p14:creationId xmlns:p14="http://schemas.microsoft.com/office/powerpoint/2010/main" val="36360883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a:t>
            </a:r>
            <a:r>
              <a:rPr lang="en-US" dirty="0" err="1" smtClean="0"/>
              <a:t>File:Boxplot_vs_PDF.svg</a:t>
            </a:r>
          </a:p>
          <a:p>
            <a:r>
              <a:rPr lang="en-US" dirty="0" err="1" smtClean="0"/>
              <a:t>----- Meeting Notes (1/9/12 16:23) -----</a:t>
            </a:r>
          </a:p>
          <a:p>
            <a:r>
              <a:rPr lang="en-US" dirty="0" err="1" smtClean="0"/>
              <a:t>make arrows shorter</a:t>
            </a:r>
            <a:endParaRPr lang="en-US" dirty="0"/>
          </a:p>
        </p:txBody>
      </p:sp>
      <p:sp>
        <p:nvSpPr>
          <p:cNvPr id="4" name="Slide Number Placeholder 3"/>
          <p:cNvSpPr>
            <a:spLocks noGrp="1"/>
          </p:cNvSpPr>
          <p:nvPr>
            <p:ph type="sldNum" sz="quarter" idx="10"/>
          </p:nvPr>
        </p:nvSpPr>
        <p:spPr/>
        <p:txBody>
          <a:bodyPr/>
          <a:lstStyle/>
          <a:p>
            <a:fld id="{AB21FFB6-8403-4E42-9EBD-C4DD6B67E132}" type="slidenum">
              <a:rPr lang="en-US" smtClean="0"/>
              <a:t>24</a:t>
            </a:fld>
            <a:endParaRPr lang="en-US"/>
          </a:p>
        </p:txBody>
      </p:sp>
    </p:spTree>
    <p:extLst>
      <p:ext uri="{BB962C8B-B14F-4D97-AF65-F5344CB8AC3E}">
        <p14:creationId xmlns:p14="http://schemas.microsoft.com/office/powerpoint/2010/main" val="3636088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a:t>
            </a:r>
            <a:r>
              <a:rPr lang="en-US" dirty="0" err="1" smtClean="0"/>
              <a:t>supremecy</a:t>
            </a:r>
            <a:r>
              <a:rPr lang="en-US" dirty="0" smtClean="0"/>
              <a:t> over the animal kingdom</a:t>
            </a:r>
          </a:p>
          <a:p>
            <a:endParaRPr lang="en-US" dirty="0" smtClean="0"/>
          </a:p>
          <a:p>
            <a:r>
              <a:rPr lang="en-US" dirty="0" smtClean="0"/>
              <a:t>One way to measure it could be the mass</a:t>
            </a:r>
            <a:r>
              <a:rPr lang="en-US" baseline="0" dirty="0" smtClean="0"/>
              <a:t> of the brain.  But maybe it should depend on body mass.</a:t>
            </a:r>
          </a:p>
          <a:p>
            <a:endParaRPr lang="en-US" baseline="0" dirty="0" smtClean="0"/>
          </a:p>
          <a:p>
            <a:r>
              <a:rPr lang="en-US" baseline="0" dirty="0" smtClean="0"/>
              <a:t>So l</a:t>
            </a:r>
            <a:r>
              <a:rPr lang="en-US" dirty="0" smtClean="0"/>
              <a:t>et me present to you a visualization of</a:t>
            </a:r>
            <a:r>
              <a:rPr lang="en-US" baseline="0" dirty="0" smtClean="0"/>
              <a:t> brain and body mass data for a number of animals</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2</a:t>
            </a:fld>
            <a:endParaRPr lang="en-US"/>
          </a:p>
        </p:txBody>
      </p:sp>
    </p:spTree>
    <p:extLst>
      <p:ext uri="{BB962C8B-B14F-4D97-AF65-F5344CB8AC3E}">
        <p14:creationId xmlns:p14="http://schemas.microsoft.com/office/powerpoint/2010/main" val="3726961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21FFB6-8403-4E42-9EBD-C4DD6B67E132}" type="slidenum">
              <a:rPr lang="en-US" smtClean="0"/>
              <a:t>25</a:t>
            </a:fld>
            <a:endParaRPr lang="en-US"/>
          </a:p>
        </p:txBody>
      </p:sp>
    </p:spTree>
    <p:extLst>
      <p:ext uri="{BB962C8B-B14F-4D97-AF65-F5344CB8AC3E}">
        <p14:creationId xmlns:p14="http://schemas.microsoft.com/office/powerpoint/2010/main" val="36360883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vita.had.co.nz</a:t>
            </a:r>
            <a:r>
              <a:rPr lang="en-US" dirty="0" smtClean="0"/>
              <a:t>/papers/</a:t>
            </a:r>
            <a:r>
              <a:rPr lang="en-US" dirty="0" err="1" smtClean="0"/>
              <a:t>boxplots.pdf</a:t>
            </a:r>
            <a:endParaRPr lang="en-US" dirty="0" smtClean="0"/>
          </a:p>
          <a:p>
            <a:endParaRPr lang="en-US" dirty="0" smtClean="0"/>
          </a:p>
          <a:p>
            <a:r>
              <a:rPr lang="en-US" dirty="0" smtClean="0"/>
              <a:t>But sometimes you just want to show the whole</a:t>
            </a:r>
            <a:r>
              <a:rPr lang="en-US" baseline="0" dirty="0" smtClean="0"/>
              <a:t> distribution</a:t>
            </a:r>
          </a:p>
          <a:p>
            <a:endParaRPr lang="en-US" dirty="0"/>
          </a:p>
        </p:txBody>
      </p:sp>
      <p:sp>
        <p:nvSpPr>
          <p:cNvPr id="4" name="Slide Number Placeholder 3"/>
          <p:cNvSpPr>
            <a:spLocks noGrp="1"/>
          </p:cNvSpPr>
          <p:nvPr>
            <p:ph type="sldNum" sz="quarter" idx="10"/>
          </p:nvPr>
        </p:nvSpPr>
        <p:spPr/>
        <p:txBody>
          <a:bodyPr/>
          <a:lstStyle/>
          <a:p>
            <a:fld id="{91E9730D-A54C-6B4E-B39D-6E4D108E6717}" type="slidenum">
              <a:rPr lang="en-US" smtClean="0"/>
              <a:t>26</a:t>
            </a:fld>
            <a:endParaRPr lang="en-US"/>
          </a:p>
        </p:txBody>
      </p:sp>
    </p:spTree>
    <p:extLst>
      <p:ext uri="{BB962C8B-B14F-4D97-AF65-F5344CB8AC3E}">
        <p14:creationId xmlns:p14="http://schemas.microsoft.com/office/powerpoint/2010/main" val="5780625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 others! Conditioning vs. Brushing: http://</a:t>
            </a:r>
            <a:r>
              <a:rPr lang="en-US" dirty="0" err="1" smtClean="0"/>
              <a:t>bl.ocks.org</a:t>
            </a:r>
            <a:r>
              <a:rPr lang="en-US" dirty="0" smtClean="0"/>
              <a:t>/</a:t>
            </a:r>
            <a:r>
              <a:rPr lang="en-US" dirty="0" err="1" smtClean="0"/>
              <a:t>mbostock</a:t>
            </a:r>
            <a:r>
              <a:rPr lang="en-US" dirty="0" smtClean="0"/>
              <a:t>/4063663</a:t>
            </a:r>
          </a:p>
          <a:p>
            <a:endParaRPr lang="en-US" dirty="0"/>
          </a:p>
        </p:txBody>
      </p:sp>
      <p:sp>
        <p:nvSpPr>
          <p:cNvPr id="4" name="Slide Number Placeholder 3"/>
          <p:cNvSpPr>
            <a:spLocks noGrp="1"/>
          </p:cNvSpPr>
          <p:nvPr>
            <p:ph type="sldNum" sz="quarter" idx="10"/>
          </p:nvPr>
        </p:nvSpPr>
        <p:spPr/>
        <p:txBody>
          <a:bodyPr/>
          <a:lstStyle/>
          <a:p>
            <a:fld id="{91E9730D-A54C-6B4E-B39D-6E4D108E6717}" type="slidenum">
              <a:rPr lang="en-US" smtClean="0"/>
              <a:t>33</a:t>
            </a:fld>
            <a:endParaRPr lang="en-US"/>
          </a:p>
        </p:txBody>
      </p:sp>
    </p:spTree>
    <p:extLst>
      <p:ext uri="{BB962C8B-B14F-4D97-AF65-F5344CB8AC3E}">
        <p14:creationId xmlns:p14="http://schemas.microsoft.com/office/powerpoint/2010/main" val="34538420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blogs.ubc.ca</a:t>
            </a:r>
            <a:r>
              <a:rPr lang="en-US" dirty="0" smtClean="0"/>
              <a:t>/</a:t>
            </a:r>
            <a:r>
              <a:rPr lang="en-US" dirty="0" err="1" smtClean="0"/>
              <a:t>datavis</a:t>
            </a:r>
            <a:r>
              <a:rPr lang="en-US" dirty="0" smtClean="0"/>
              <a:t>/2012/04/02/horn-of-africa-data-visualizations-for-nytimes-article-kim-nursall-heather-roy/</a:t>
            </a:r>
          </a:p>
          <a:p>
            <a:endParaRPr lang="en-US" dirty="0" smtClean="0"/>
          </a:p>
          <a:p>
            <a:r>
              <a:rPr lang="en-US" dirty="0" smtClean="0"/>
              <a:t>Tension between complex quantitative</a:t>
            </a:r>
            <a:r>
              <a:rPr lang="en-US" baseline="0" dirty="0" smtClean="0"/>
              <a:t> analysis and complex groupings: here we focus on complex geographic groupings, but have a simple statistic per group.</a:t>
            </a:r>
            <a:endParaRPr lang="en-US" dirty="0"/>
          </a:p>
        </p:txBody>
      </p:sp>
      <p:sp>
        <p:nvSpPr>
          <p:cNvPr id="4" name="Slide Number Placeholder 3"/>
          <p:cNvSpPr>
            <a:spLocks noGrp="1"/>
          </p:cNvSpPr>
          <p:nvPr>
            <p:ph type="sldNum" sz="quarter" idx="10"/>
          </p:nvPr>
        </p:nvSpPr>
        <p:spPr/>
        <p:txBody>
          <a:bodyPr/>
          <a:lstStyle/>
          <a:p>
            <a:fld id="{91E9730D-A54C-6B4E-B39D-6E4D108E6717}" type="slidenum">
              <a:rPr lang="en-US" smtClean="0"/>
              <a:t>35</a:t>
            </a:fld>
            <a:endParaRPr lang="en-US"/>
          </a:p>
        </p:txBody>
      </p:sp>
    </p:spTree>
    <p:extLst>
      <p:ext uri="{BB962C8B-B14F-4D97-AF65-F5344CB8AC3E}">
        <p14:creationId xmlns:p14="http://schemas.microsoft.com/office/powerpoint/2010/main" val="34937071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www.nytimes.com</a:t>
            </a:r>
            <a:r>
              <a:rPr lang="en-US" dirty="0" smtClean="0"/>
              <a:t>/interactive/2009/11/06/business/economy/</a:t>
            </a:r>
            <a:r>
              <a:rPr lang="en-US" dirty="0" err="1" smtClean="0"/>
              <a:t>unemployment-lines.html?pagewanted</a:t>
            </a:r>
            <a:r>
              <a:rPr lang="en-US" dirty="0" smtClean="0"/>
              <a:t>=all</a:t>
            </a:r>
          </a:p>
          <a:p>
            <a:endParaRPr lang="en-US" dirty="0" smtClean="0"/>
          </a:p>
          <a:p>
            <a:r>
              <a:rPr lang="en-US" dirty="0" smtClean="0"/>
              <a:t>So</a:t>
            </a:r>
            <a:r>
              <a:rPr lang="en-US" baseline="0" dirty="0" smtClean="0"/>
              <a:t> many groups, so keep the visualization of each group small: a trend line</a:t>
            </a:r>
            <a:endParaRPr lang="en-US" dirty="0"/>
          </a:p>
        </p:txBody>
      </p:sp>
      <p:sp>
        <p:nvSpPr>
          <p:cNvPr id="4" name="Slide Number Placeholder 3"/>
          <p:cNvSpPr>
            <a:spLocks noGrp="1"/>
          </p:cNvSpPr>
          <p:nvPr>
            <p:ph type="sldNum" sz="quarter" idx="10"/>
          </p:nvPr>
        </p:nvSpPr>
        <p:spPr/>
        <p:txBody>
          <a:bodyPr/>
          <a:lstStyle/>
          <a:p>
            <a:fld id="{91E9730D-A54C-6B4E-B39D-6E4D108E6717}" type="slidenum">
              <a:rPr lang="en-US" smtClean="0"/>
              <a:t>36</a:t>
            </a:fld>
            <a:endParaRPr lang="en-US"/>
          </a:p>
        </p:txBody>
      </p:sp>
    </p:spTree>
    <p:extLst>
      <p:ext uri="{BB962C8B-B14F-4D97-AF65-F5344CB8AC3E}">
        <p14:creationId xmlns:p14="http://schemas.microsoft.com/office/powerpoint/2010/main" val="33615695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Show you many graphics, some </a:t>
            </a:r>
          </a:p>
        </p:txBody>
      </p:sp>
      <p:sp>
        <p:nvSpPr>
          <p:cNvPr id="4" name="Slide Number Placeholder 3"/>
          <p:cNvSpPr>
            <a:spLocks noGrp="1"/>
          </p:cNvSpPr>
          <p:nvPr>
            <p:ph type="sldNum" sz="quarter" idx="10"/>
          </p:nvPr>
        </p:nvSpPr>
        <p:spPr/>
        <p:txBody>
          <a:bodyPr/>
          <a:lstStyle/>
          <a:p>
            <a:fld id="{781F0E3D-707A-0F42-89C9-79D9C923CCDF}" type="slidenum">
              <a:rPr lang="en-US" smtClean="0"/>
              <a:t>37</a:t>
            </a:fld>
            <a:endParaRPr lang="en-US"/>
          </a:p>
        </p:txBody>
      </p:sp>
    </p:spTree>
    <p:extLst>
      <p:ext uri="{BB962C8B-B14F-4D97-AF65-F5344CB8AC3E}">
        <p14:creationId xmlns:p14="http://schemas.microsoft.com/office/powerpoint/2010/main" val="35689565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Show you many graphics, some </a:t>
            </a:r>
          </a:p>
        </p:txBody>
      </p:sp>
      <p:sp>
        <p:nvSpPr>
          <p:cNvPr id="4" name="Slide Number Placeholder 3"/>
          <p:cNvSpPr>
            <a:spLocks noGrp="1"/>
          </p:cNvSpPr>
          <p:nvPr>
            <p:ph type="sldNum" sz="quarter" idx="10"/>
          </p:nvPr>
        </p:nvSpPr>
        <p:spPr/>
        <p:txBody>
          <a:bodyPr/>
          <a:lstStyle/>
          <a:p>
            <a:fld id="{781F0E3D-707A-0F42-89C9-79D9C923CCDF}" type="slidenum">
              <a:rPr lang="en-US" smtClean="0"/>
              <a:t>38</a:t>
            </a:fld>
            <a:endParaRPr lang="en-US"/>
          </a:p>
        </p:txBody>
      </p:sp>
    </p:spTree>
    <p:extLst>
      <p:ext uri="{BB962C8B-B14F-4D97-AF65-F5344CB8AC3E}">
        <p14:creationId xmlns:p14="http://schemas.microsoft.com/office/powerpoint/2010/main" val="35689565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!Kung</a:t>
            </a:r>
            <a:r>
              <a:rPr lang="en-US" baseline="0" dirty="0" smtClean="0"/>
              <a:t> (</a:t>
            </a:r>
            <a:r>
              <a:rPr lang="en-US" baseline="0" dirty="0" err="1" smtClean="0"/>
              <a:t>african</a:t>
            </a:r>
            <a:r>
              <a:rPr lang="en-US" baseline="0" dirty="0" smtClean="0"/>
              <a:t> tribe from </a:t>
            </a:r>
            <a:r>
              <a:rPr lang="en-US" baseline="0" dirty="0" err="1" smtClean="0"/>
              <a:t>botswana</a:t>
            </a:r>
            <a:r>
              <a:rPr lang="en-US" baseline="0" dirty="0" smtClean="0"/>
              <a:t> and </a:t>
            </a:r>
            <a:r>
              <a:rPr lang="en-US" baseline="0" dirty="0" err="1" smtClean="0"/>
              <a:t>namibia</a:t>
            </a:r>
            <a:r>
              <a:rPr lang="en-US" baseline="0" dirty="0" smtClean="0"/>
              <a:t>).  Long interval between births, interesting because no birth control nor abortions</a:t>
            </a:r>
          </a:p>
          <a:p>
            <a:r>
              <a:rPr lang="en-US" baseline="0" dirty="0" smtClean="0"/>
              <a:t>Harvard anthropologists (Melvin </a:t>
            </a:r>
            <a:r>
              <a:rPr lang="en-US" baseline="0" dirty="0" err="1" smtClean="0"/>
              <a:t>Konner</a:t>
            </a:r>
            <a:r>
              <a:rPr lang="en-US" baseline="0" dirty="0" smtClean="0"/>
              <a:t> and Carol </a:t>
            </a:r>
            <a:r>
              <a:rPr lang="en-US" baseline="0" dirty="0" err="1" smtClean="0"/>
              <a:t>Worthman</a:t>
            </a:r>
            <a:r>
              <a:rPr lang="en-US" baseline="0" dirty="0" smtClean="0"/>
              <a:t>) suggests its because of very frequent nursing in first 1-2 years of life.  Nursing secretes prolactin, which reduces gonad functions – natural birth control</a:t>
            </a:r>
          </a:p>
          <a:p>
            <a:endParaRPr lang="en-US" baseline="0" dirty="0" smtClean="0"/>
          </a:p>
          <a:p>
            <a:r>
              <a:rPr lang="en-US" baseline="0" dirty="0" smtClean="0"/>
              <a:t>Open bar = nursing</a:t>
            </a:r>
          </a:p>
          <a:p>
            <a:r>
              <a:rPr lang="en-US" baseline="0" dirty="0" smtClean="0"/>
              <a:t>Closed = baby sleeping</a:t>
            </a:r>
          </a:p>
          <a:p>
            <a:r>
              <a:rPr lang="en-US" baseline="0" dirty="0" smtClean="0"/>
              <a:t>F = fretting</a:t>
            </a:r>
          </a:p>
          <a:p>
            <a:r>
              <a:rPr lang="en-US" baseline="0" dirty="0" smtClean="0"/>
              <a:t>/// = holding</a:t>
            </a:r>
          </a:p>
          <a:p>
            <a:r>
              <a:rPr lang="en-US" baseline="0" dirty="0" smtClean="0"/>
              <a:t>Arrows for picking up</a:t>
            </a:r>
            <a:r>
              <a:rPr lang="en-US" baseline="0" smtClean="0"/>
              <a:t>/down</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39</a:t>
            </a:fld>
            <a:endParaRPr lang="en-US"/>
          </a:p>
        </p:txBody>
      </p:sp>
    </p:spTree>
    <p:extLst>
      <p:ext uri="{BB962C8B-B14F-4D97-AF65-F5344CB8AC3E}">
        <p14:creationId xmlns:p14="http://schemas.microsoft.com/office/powerpoint/2010/main" val="7461677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No need to constantly refer to a legend or chart</a:t>
            </a:r>
          </a:p>
          <a:p>
            <a:r>
              <a:rPr lang="en-US" baseline="0" dirty="0" smtClean="0"/>
              <a:t>They share the same x axis so its clear what time it is</a:t>
            </a:r>
          </a:p>
          <a:p>
            <a:r>
              <a:rPr lang="en-US" baseline="0" dirty="0" smtClean="0"/>
              <a:t>It’s easy to see the distribution of child state </a:t>
            </a:r>
          </a:p>
          <a:p>
            <a:r>
              <a:rPr lang="en-US" baseline="0" dirty="0" smtClean="0"/>
              <a:t>Nursing and holding are infrequently done together</a:t>
            </a:r>
          </a:p>
          <a:p>
            <a:r>
              <a:rPr lang="en-US" baseline="0" dirty="0" smtClean="0"/>
              <a:t>Can see overlap!</a:t>
            </a:r>
          </a:p>
        </p:txBody>
      </p:sp>
      <p:sp>
        <p:nvSpPr>
          <p:cNvPr id="4" name="Slide Number Placeholder 3"/>
          <p:cNvSpPr>
            <a:spLocks noGrp="1"/>
          </p:cNvSpPr>
          <p:nvPr>
            <p:ph type="sldNum" sz="quarter" idx="10"/>
          </p:nvPr>
        </p:nvSpPr>
        <p:spPr/>
        <p:txBody>
          <a:bodyPr/>
          <a:lstStyle/>
          <a:p>
            <a:fld id="{781F0E3D-707A-0F42-89C9-79D9C923CCDF}" type="slidenum">
              <a:rPr lang="en-US" smtClean="0"/>
              <a:t>40</a:t>
            </a:fld>
            <a:endParaRPr lang="en-US"/>
          </a:p>
        </p:txBody>
      </p:sp>
    </p:spTree>
    <p:extLst>
      <p:ext uri="{BB962C8B-B14F-4D97-AF65-F5344CB8AC3E}">
        <p14:creationId xmlns:p14="http://schemas.microsoft.com/office/powerpoint/2010/main" val="7461677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Quickly go through some other cases where The axes and</a:t>
            </a:r>
            <a:r>
              <a:rPr lang="en-US" baseline="0" dirty="0" smtClean="0"/>
              <a:t> other non-data components (legends, reference lines, adornments) can obscure the data</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41</a:t>
            </a:fld>
            <a:endParaRPr lang="en-US"/>
          </a:p>
        </p:txBody>
      </p:sp>
    </p:spTree>
    <p:extLst>
      <p:ext uri="{BB962C8B-B14F-4D97-AF65-F5344CB8AC3E}">
        <p14:creationId xmlns:p14="http://schemas.microsoft.com/office/powerpoint/2010/main" val="3665028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visualization of body weight to brain weight</a:t>
            </a:r>
            <a:r>
              <a:rPr lang="en-US" baseline="0" dirty="0" smtClean="0"/>
              <a:t> in a tabular format</a:t>
            </a:r>
          </a:p>
          <a:p>
            <a:r>
              <a:rPr lang="en-US" baseline="0" dirty="0" smtClean="0"/>
              <a:t>However it may be difficult to reach any conclusions about what our most powerful brain is, partly because we have two numeric variables and are trying to</a:t>
            </a:r>
          </a:p>
          <a:p>
            <a:r>
              <a:rPr lang="en-US" baseline="0" dirty="0" smtClean="0"/>
              <a:t>Compare them.  In order to make any comparisons, we need to mentally pair up and sort the values individually, which is hard</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3</a:t>
            </a:fld>
            <a:endParaRPr lang="en-US"/>
          </a:p>
        </p:txBody>
      </p:sp>
    </p:spTree>
    <p:extLst>
      <p:ext uri="{BB962C8B-B14F-4D97-AF65-F5344CB8AC3E}">
        <p14:creationId xmlns:p14="http://schemas.microsoft.com/office/powerpoint/2010/main" val="4092309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42</a:t>
            </a:fld>
            <a:endParaRPr lang="en-US"/>
          </a:p>
        </p:txBody>
      </p:sp>
    </p:spTree>
    <p:extLst>
      <p:ext uri="{BB962C8B-B14F-4D97-AF65-F5344CB8AC3E}">
        <p14:creationId xmlns:p14="http://schemas.microsoft.com/office/powerpoint/2010/main" val="36650286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lesson is to clearly delineate</a:t>
            </a:r>
            <a:r>
              <a:rPr lang="en-US" baseline="0" dirty="0" smtClean="0"/>
              <a:t> and give padding for the data region</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43</a:t>
            </a:fld>
            <a:endParaRPr lang="en-US"/>
          </a:p>
        </p:txBody>
      </p:sp>
    </p:spTree>
    <p:extLst>
      <p:ext uri="{BB962C8B-B14F-4D97-AF65-F5344CB8AC3E}">
        <p14:creationId xmlns:p14="http://schemas.microsoft.com/office/powerpoint/2010/main" val="36650286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a:t>
            </a:r>
            <a:r>
              <a:rPr lang="en-US" baseline="0" dirty="0" smtClean="0"/>
              <a:t> attributes of the data (in this case the labels) are obscuring the numerical data.  </a:t>
            </a:r>
          </a:p>
          <a:p>
            <a:r>
              <a:rPr lang="en-US" baseline="0" dirty="0" smtClean="0"/>
              <a:t>We are trying to show three dimensions – brain, body, and animal</a:t>
            </a:r>
          </a:p>
          <a:p>
            <a:r>
              <a:rPr lang="en-US" baseline="0" dirty="0" smtClean="0"/>
              <a:t>Reducing the amount of info helps make it clear</a:t>
            </a:r>
          </a:p>
          <a:p>
            <a:r>
              <a:rPr lang="en-US" baseline="0" dirty="0" smtClean="0"/>
              <a:t>But we can’t just remove the labels, because they’re important</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44</a:t>
            </a:fld>
            <a:endParaRPr lang="en-US"/>
          </a:p>
        </p:txBody>
      </p:sp>
    </p:spTree>
    <p:extLst>
      <p:ext uri="{BB962C8B-B14F-4D97-AF65-F5344CB8AC3E}">
        <p14:creationId xmlns:p14="http://schemas.microsoft.com/office/powerpoint/2010/main" val="37455174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45</a:t>
            </a:fld>
            <a:endParaRPr lang="en-US"/>
          </a:p>
        </p:txBody>
      </p:sp>
    </p:spTree>
    <p:extLst>
      <p:ext uri="{BB962C8B-B14F-4D97-AF65-F5344CB8AC3E}">
        <p14:creationId xmlns:p14="http://schemas.microsoft.com/office/powerpoint/2010/main" val="27883306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Instead, we reduce the dimensionality by combining brain</a:t>
            </a:r>
            <a:r>
              <a:rPr lang="en-US" baseline="0" dirty="0" smtClean="0"/>
              <a:t> and body weight</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46</a:t>
            </a:fld>
            <a:endParaRPr lang="en-US"/>
          </a:p>
        </p:txBody>
      </p:sp>
    </p:spTree>
    <p:extLst>
      <p:ext uri="{BB962C8B-B14F-4D97-AF65-F5344CB8AC3E}">
        <p14:creationId xmlns:p14="http://schemas.microsoft.com/office/powerpoint/2010/main" val="12981787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an example where different messages can obscure each other.</a:t>
            </a:r>
          </a:p>
          <a:p>
            <a:endParaRPr lang="en-US" baseline="0" dirty="0" smtClean="0"/>
          </a:p>
          <a:p>
            <a:r>
              <a:rPr lang="en-US" baseline="0" dirty="0" smtClean="0"/>
              <a:t>In this graph we’re plotting red, blue and control lines for an experiment (presumably yeast cells – generations)</a:t>
            </a:r>
          </a:p>
          <a:p>
            <a:r>
              <a:rPr lang="en-US" baseline="0" dirty="0" smtClean="0"/>
              <a:t>And since this is science we should indicate the amount of uncertainty, which are the vertical bars</a:t>
            </a:r>
          </a:p>
          <a:p>
            <a:endParaRPr lang="en-US" baseline="0" dirty="0" smtClean="0"/>
          </a:p>
          <a:p>
            <a:endParaRPr lang="en-US" baseline="0" dirty="0" smtClean="0"/>
          </a:p>
          <a:p>
            <a:r>
              <a:rPr lang="en-US" baseline="0" dirty="0" smtClean="0"/>
              <a:t>What can we do?</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47</a:t>
            </a:fld>
            <a:endParaRPr lang="en-US"/>
          </a:p>
        </p:txBody>
      </p:sp>
    </p:spTree>
    <p:extLst>
      <p:ext uri="{BB962C8B-B14F-4D97-AF65-F5344CB8AC3E}">
        <p14:creationId xmlns:p14="http://schemas.microsoft.com/office/powerpoint/2010/main" val="2202760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this is the</a:t>
            </a:r>
            <a:r>
              <a:rPr lang="en-US" baseline="0" dirty="0" smtClean="0"/>
              <a:t> cutest graphic ever … that’s also the </a:t>
            </a:r>
            <a:r>
              <a:rPr lang="en-US" baseline="0" dirty="0" err="1" smtClean="0"/>
              <a:t>wrongest</a:t>
            </a:r>
            <a:r>
              <a:rPr lang="en-US" baseline="0" dirty="0" smtClean="0"/>
              <a:t> graphic ever</a:t>
            </a:r>
          </a:p>
          <a:p>
            <a:endParaRPr lang="en-US" baseline="0" dirty="0" smtClean="0"/>
          </a:p>
          <a:p>
            <a:r>
              <a:rPr lang="en-US" baseline="0" dirty="0" smtClean="0"/>
              <a:t>However cuteness may have </a:t>
            </a:r>
            <a:r>
              <a:rPr lang="en-US" baseline="0" dirty="0" err="1" smtClean="0"/>
              <a:t>superceded</a:t>
            </a:r>
            <a:r>
              <a:rPr lang="en-US" baseline="0" dirty="0" smtClean="0"/>
              <a:t> not just the presentation of data, but also its accuracy</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49</a:t>
            </a:fld>
            <a:endParaRPr lang="en-US"/>
          </a:p>
        </p:txBody>
      </p:sp>
    </p:spTree>
    <p:extLst>
      <p:ext uri="{BB962C8B-B14F-4D97-AF65-F5344CB8AC3E}">
        <p14:creationId xmlns:p14="http://schemas.microsoft.com/office/powerpoint/2010/main" val="24552061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principles are </a:t>
            </a:r>
            <a:r>
              <a:rPr lang="en-US" dirty="0" err="1" smtClean="0"/>
              <a:t>analagous</a:t>
            </a:r>
            <a:r>
              <a:rPr lang="en-US" baseline="0" dirty="0" smtClean="0"/>
              <a:t> to those for writing, both forms of communication. </a:t>
            </a:r>
            <a:r>
              <a:rPr lang="en-US" baseline="0" dirty="0" err="1" smtClean="0"/>
              <a:t>Strunk</a:t>
            </a:r>
            <a:r>
              <a:rPr lang="en-US" baseline="0" dirty="0" smtClean="0"/>
              <a:t> and White Says…</a:t>
            </a:r>
          </a:p>
          <a:p>
            <a:endParaRPr lang="en-US" baseline="0" dirty="0" smtClean="0"/>
          </a:p>
          <a:p>
            <a:r>
              <a:rPr lang="en-US" dirty="0" smtClean="0"/>
              <a:t>Classic writing style guide</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50</a:t>
            </a:fld>
            <a:endParaRPr lang="en-US"/>
          </a:p>
        </p:txBody>
      </p:sp>
    </p:spTree>
    <p:extLst>
      <p:ext uri="{BB962C8B-B14F-4D97-AF65-F5344CB8AC3E}">
        <p14:creationId xmlns:p14="http://schemas.microsoft.com/office/powerpoint/2010/main" val="963770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51</a:t>
            </a:fld>
            <a:endParaRPr lang="en-US"/>
          </a:p>
        </p:txBody>
      </p:sp>
    </p:spTree>
    <p:extLst>
      <p:ext uri="{BB962C8B-B14F-4D97-AF65-F5344CB8AC3E}">
        <p14:creationId xmlns:p14="http://schemas.microsoft.com/office/powerpoint/2010/main" val="963770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Marketing</a:t>
            </a:r>
            <a:r>
              <a:rPr lang="en-US" baseline="0" dirty="0" smtClean="0"/>
              <a:t> obscures</a:t>
            </a:r>
          </a:p>
          <a:p>
            <a:r>
              <a:rPr lang="en-US" baseline="0" dirty="0" smtClean="0"/>
              <a:t>Marks and graphical labels obscure</a:t>
            </a:r>
          </a:p>
          <a:p>
            <a:r>
              <a:rPr lang="en-US" baseline="0" dirty="0" smtClean="0"/>
              <a:t>Spacing obscures</a:t>
            </a:r>
          </a:p>
          <a:p>
            <a:r>
              <a:rPr lang="en-US" baseline="0" dirty="0" smtClean="0"/>
              <a:t>Multiple messages obscure</a:t>
            </a:r>
          </a:p>
          <a:p>
            <a:endParaRPr lang="en-US" baseline="0" dirty="0" smtClean="0"/>
          </a:p>
          <a:p>
            <a:r>
              <a:rPr lang="en-US" baseline="0" dirty="0" smtClean="0"/>
              <a:t>Show you many graphics, describe the goal and discuss how the data is being obscured</a:t>
            </a:r>
          </a:p>
        </p:txBody>
      </p:sp>
      <p:sp>
        <p:nvSpPr>
          <p:cNvPr id="4" name="Slide Number Placeholder 3"/>
          <p:cNvSpPr>
            <a:spLocks noGrp="1"/>
          </p:cNvSpPr>
          <p:nvPr>
            <p:ph type="sldNum" sz="quarter" idx="10"/>
          </p:nvPr>
        </p:nvSpPr>
        <p:spPr/>
        <p:txBody>
          <a:bodyPr/>
          <a:lstStyle/>
          <a:p>
            <a:fld id="{781F0E3D-707A-0F42-89C9-79D9C923CCDF}" type="slidenum">
              <a:rPr lang="en-US" smtClean="0"/>
              <a:t>52</a:t>
            </a:fld>
            <a:endParaRPr lang="en-US"/>
          </a:p>
        </p:txBody>
      </p:sp>
    </p:spTree>
    <p:extLst>
      <p:ext uri="{BB962C8B-B14F-4D97-AF65-F5344CB8AC3E}">
        <p14:creationId xmlns:p14="http://schemas.microsoft.com/office/powerpoint/2010/main" val="3568956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does this plot do better than the previous?</a:t>
            </a:r>
          </a:p>
          <a:p>
            <a:endParaRPr lang="en-US" dirty="0" smtClean="0"/>
          </a:p>
          <a:p>
            <a:r>
              <a:rPr lang="en-US" dirty="0" smtClean="0"/>
              <a:t>Blue</a:t>
            </a:r>
            <a:r>
              <a:rPr lang="en-US" baseline="0" dirty="0" smtClean="0"/>
              <a:t> whale</a:t>
            </a:r>
            <a:endParaRPr lang="en-US" dirty="0" smtClean="0"/>
          </a:p>
          <a:p>
            <a:r>
              <a:rPr lang="en-US" dirty="0" smtClean="0"/>
              <a:t>Stegosaurus</a:t>
            </a:r>
          </a:p>
          <a:p>
            <a:r>
              <a:rPr lang="en-US" dirty="0" smtClean="0"/>
              <a:t>We have more brain than chimps,</a:t>
            </a:r>
            <a:r>
              <a:rPr lang="en-US" baseline="0" dirty="0" smtClean="0"/>
              <a:t> baboons and gorillas</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4</a:t>
            </a:fld>
            <a:endParaRPr lang="en-US"/>
          </a:p>
        </p:txBody>
      </p:sp>
    </p:spTree>
    <p:extLst>
      <p:ext uri="{BB962C8B-B14F-4D97-AF65-F5344CB8AC3E}">
        <p14:creationId xmlns:p14="http://schemas.microsoft.com/office/powerpoint/2010/main" val="15536107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dirty="0" smtClean="0">
                <a:solidFill>
                  <a:schemeClr val="tx1"/>
                </a:solidFill>
                <a:effectLst/>
                <a:latin typeface="+mn-lt"/>
                <a:ea typeface="+mn-ea"/>
                <a:cs typeface="+mn-cs"/>
              </a:rPr>
              <a:t>You</a:t>
            </a:r>
            <a:r>
              <a:rPr lang="en-US" sz="1200" i="0" kern="1200" baseline="0" dirty="0" smtClean="0">
                <a:solidFill>
                  <a:schemeClr val="tx1"/>
                </a:solidFill>
                <a:effectLst/>
                <a:latin typeface="+mn-lt"/>
                <a:ea typeface="+mn-ea"/>
                <a:cs typeface="+mn-cs"/>
              </a:rPr>
              <a:t> can map numerical values to _anything_, for example, you could imagine transmitting data by twisting </a:t>
            </a:r>
            <a:r>
              <a:rPr lang="en-US" sz="1200" i="0" kern="1200" baseline="0" dirty="0" err="1" smtClean="0">
                <a:solidFill>
                  <a:schemeClr val="tx1"/>
                </a:solidFill>
                <a:effectLst/>
                <a:latin typeface="+mn-lt"/>
                <a:ea typeface="+mn-ea"/>
                <a:cs typeface="+mn-cs"/>
              </a:rPr>
              <a:t>someones</a:t>
            </a:r>
            <a:r>
              <a:rPr lang="en-US" sz="1200" i="0" kern="1200" baseline="0" dirty="0" smtClean="0">
                <a:solidFill>
                  <a:schemeClr val="tx1"/>
                </a:solidFill>
                <a:effectLst/>
                <a:latin typeface="+mn-lt"/>
                <a:ea typeface="+mn-ea"/>
                <a:cs typeface="+mn-cs"/>
              </a:rPr>
              <a:t> ear, and twisting it harder for higher values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baseline="0" dirty="0" smtClean="0">
                <a:solidFill>
                  <a:schemeClr val="tx1"/>
                </a:solidFill>
                <a:effectLst/>
                <a:latin typeface="+mn-lt"/>
                <a:ea typeface="+mn-ea"/>
                <a:cs typeface="+mn-cs"/>
              </a:rPr>
              <a:t>it turns out that humans perception is highly non-linear in many cases.</a:t>
            </a:r>
            <a:endParaRPr lang="en-US" sz="1200" i="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dirty="0" smtClean="0">
                <a:solidFill>
                  <a:schemeClr val="tx1"/>
                </a:solidFill>
                <a:effectLst/>
                <a:latin typeface="+mn-lt"/>
                <a:ea typeface="+mn-ea"/>
                <a:cs typeface="+mn-cs"/>
              </a:rPr>
              <a:t>It</a:t>
            </a:r>
            <a:r>
              <a:rPr lang="en-US" sz="1200" i="0" kern="1200" baseline="0" dirty="0" smtClean="0">
                <a:solidFill>
                  <a:schemeClr val="tx1"/>
                </a:solidFill>
                <a:effectLst/>
                <a:latin typeface="+mn-lt"/>
                <a:ea typeface="+mn-ea"/>
                <a:cs typeface="+mn-cs"/>
              </a:rPr>
              <a:t> started in the 1860s and came back around 1950s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baseline="0" dirty="0" smtClean="0">
                <a:solidFill>
                  <a:schemeClr val="tx1"/>
                </a:solidFill>
                <a:effectLst/>
                <a:latin typeface="+mn-lt"/>
                <a:ea typeface="+mn-ea"/>
                <a:cs typeface="+mn-cs"/>
              </a:rPr>
              <a:t>X axis is the value, Y axis is the perceived value or sensation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dirty="0" smtClean="0">
                <a:solidFill>
                  <a:schemeClr val="tx1"/>
                </a:solidFill>
                <a:effectLst/>
                <a:latin typeface="+mn-lt"/>
                <a:ea typeface="+mn-ea"/>
                <a:cs typeface="+mn-cs"/>
              </a:rPr>
              <a:t>power-law psychophysical curves for a variety of stimuli using data from </a:t>
            </a:r>
            <a:r>
              <a:rPr lang="en-US" sz="1200" i="0" kern="1200" dirty="0" err="1" smtClean="0">
                <a:solidFill>
                  <a:schemeClr val="tx1"/>
                </a:solidFill>
                <a:effectLst/>
                <a:latin typeface="+mn-lt"/>
                <a:ea typeface="+mn-ea"/>
                <a:cs typeface="+mn-cs"/>
              </a:rPr>
              <a:t>Shiffman</a:t>
            </a:r>
            <a:r>
              <a:rPr lang="en-US" sz="1200" i="0" kern="1200" dirty="0" smtClean="0">
                <a:solidFill>
                  <a:schemeClr val="tx1"/>
                </a:solidFill>
                <a:effectLst/>
                <a:latin typeface="+mn-lt"/>
                <a:ea typeface="+mn-ea"/>
                <a:cs typeface="+mn-cs"/>
              </a:rPr>
              <a:t> (1990), Stevens (1961), and other sources.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dirty="0" smtClean="0">
                <a:solidFill>
                  <a:schemeClr val="tx1"/>
                </a:solidFill>
                <a:effectLst/>
                <a:latin typeface="+mn-lt"/>
                <a:ea typeface="+mn-ea"/>
                <a:cs typeface="+mn-cs"/>
              </a:rPr>
              <a:t>Note that electric shock has an exponent greater than 3. For this and other reasons, shock would not be a good aesthetic candidate for </a:t>
            </a:r>
            <a:r>
              <a:rPr lang="en-US" sz="1200" i="0" kern="1200" dirty="0" err="1" smtClean="0">
                <a:solidFill>
                  <a:schemeClr val="tx1"/>
                </a:solidFill>
                <a:effectLst/>
                <a:latin typeface="+mn-lt"/>
                <a:ea typeface="+mn-ea"/>
                <a:cs typeface="+mn-cs"/>
              </a:rPr>
              <a:t>repre</a:t>
            </a:r>
            <a:r>
              <a:rPr lang="en-US" sz="1200" i="0" kern="1200" dirty="0" smtClean="0">
                <a:solidFill>
                  <a:schemeClr val="tx1"/>
                </a:solidFill>
                <a:effectLst/>
                <a:latin typeface="+mn-lt"/>
                <a:ea typeface="+mn-ea"/>
                <a:cs typeface="+mn-cs"/>
              </a:rPr>
              <a:t>- </a:t>
            </a:r>
            <a:r>
              <a:rPr lang="en-US" sz="1200" i="0" kern="1200" dirty="0" err="1" smtClean="0">
                <a:solidFill>
                  <a:schemeClr val="tx1"/>
                </a:solidFill>
                <a:effectLst/>
                <a:latin typeface="+mn-lt"/>
                <a:ea typeface="+mn-ea"/>
                <a:cs typeface="+mn-cs"/>
              </a:rPr>
              <a:t>senting</a:t>
            </a:r>
            <a:r>
              <a:rPr lang="en-US" sz="1200" i="0" kern="1200" dirty="0" smtClean="0">
                <a:solidFill>
                  <a:schemeClr val="tx1"/>
                </a:solidFill>
                <a:effectLst/>
                <a:latin typeface="+mn-lt"/>
                <a:ea typeface="+mn-ea"/>
                <a:cs typeface="+mn-cs"/>
              </a:rPr>
              <a:t> a dimension in a statistical graphic. </a:t>
            </a:r>
            <a:endParaRPr lang="en-US" i="0" dirty="0" smtClean="0"/>
          </a:p>
          <a:p>
            <a:endParaRPr lang="en-US" i="0" dirty="0" smtClean="0"/>
          </a:p>
        </p:txBody>
      </p:sp>
      <p:sp>
        <p:nvSpPr>
          <p:cNvPr id="4" name="Slide Number Placeholder 3"/>
          <p:cNvSpPr>
            <a:spLocks noGrp="1"/>
          </p:cNvSpPr>
          <p:nvPr>
            <p:ph type="sldNum" sz="quarter" idx="10"/>
          </p:nvPr>
        </p:nvSpPr>
        <p:spPr/>
        <p:txBody>
          <a:bodyPr/>
          <a:lstStyle/>
          <a:p>
            <a:fld id="{781F0E3D-707A-0F42-89C9-79D9C923CCDF}" type="slidenum">
              <a:rPr lang="en-US" smtClean="0"/>
              <a:t>53</a:t>
            </a:fld>
            <a:endParaRPr lang="en-US"/>
          </a:p>
        </p:txBody>
      </p:sp>
    </p:spTree>
    <p:extLst>
      <p:ext uri="{BB962C8B-B14F-4D97-AF65-F5344CB8AC3E}">
        <p14:creationId xmlns:p14="http://schemas.microsoft.com/office/powerpoint/2010/main" val="33869893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terms of numerical</a:t>
            </a:r>
            <a:r>
              <a:rPr lang="en-US" baseline="0" dirty="0" smtClean="0"/>
              <a:t> values – not categorical data</a:t>
            </a:r>
          </a:p>
          <a:p>
            <a:r>
              <a:rPr lang="en-US" baseline="0" dirty="0" smtClean="0"/>
              <a:t>This is a rough approximation of good </a:t>
            </a:r>
            <a:r>
              <a:rPr lang="en-US" baseline="0" dirty="0" err="1" smtClean="0"/>
              <a:t>vs</a:t>
            </a:r>
            <a:r>
              <a:rPr lang="en-US" baseline="0" dirty="0" smtClean="0"/>
              <a:t> bad visual encodings</a:t>
            </a:r>
          </a:p>
          <a:p>
            <a:endParaRPr lang="en-US" baseline="0" dirty="0" smtClean="0"/>
          </a:p>
          <a:p>
            <a:r>
              <a:rPr lang="en-US" baseline="0" dirty="0" smtClean="0"/>
              <a:t>Length suggests that scatter &gt;&gt; bars</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54</a:t>
            </a:fld>
            <a:endParaRPr lang="en-US"/>
          </a:p>
        </p:txBody>
      </p:sp>
    </p:spTree>
    <p:extLst>
      <p:ext uri="{BB962C8B-B14F-4D97-AF65-F5344CB8AC3E}">
        <p14:creationId xmlns:p14="http://schemas.microsoft.com/office/powerpoint/2010/main" val="24524365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a:t>
            </a:r>
            <a:r>
              <a:rPr lang="en-US" baseline="0" dirty="0" smtClean="0"/>
              <a:t> main models when using visualization toolkits – for this case on the web</a:t>
            </a:r>
          </a:p>
          <a:p>
            <a:r>
              <a:rPr lang="en-US" dirty="0" smtClean="0"/>
              <a:t>A very</a:t>
            </a:r>
            <a:r>
              <a:rPr lang="en-US" baseline="0" dirty="0" smtClean="0"/>
              <a:t> flexible library called d3 </a:t>
            </a:r>
          </a:p>
          <a:p>
            <a:r>
              <a:rPr lang="en-US" baseline="0" dirty="0" smtClean="0"/>
              <a:t>Which all sits on top of your browser</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55</a:t>
            </a:fld>
            <a:endParaRPr lang="en-US"/>
          </a:p>
        </p:txBody>
      </p:sp>
    </p:spTree>
    <p:extLst>
      <p:ext uri="{BB962C8B-B14F-4D97-AF65-F5344CB8AC3E}">
        <p14:creationId xmlns:p14="http://schemas.microsoft.com/office/powerpoint/2010/main" val="14324377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Regardless of what model we use, our goal is to</a:t>
            </a:r>
            <a:r>
              <a:rPr lang="en-US" baseline="0" dirty="0" smtClean="0"/>
              <a:t> construct a mapping between the records in our transformed dataset </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56</a:t>
            </a:fld>
            <a:endParaRPr lang="en-US"/>
          </a:p>
        </p:txBody>
      </p:sp>
    </p:spTree>
    <p:extLst>
      <p:ext uri="{BB962C8B-B14F-4D97-AF65-F5344CB8AC3E}">
        <p14:creationId xmlns:p14="http://schemas.microsoft.com/office/powerpoint/2010/main" val="14324377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 set of visual elements</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57</a:t>
            </a:fld>
            <a:endParaRPr lang="en-US"/>
          </a:p>
        </p:txBody>
      </p:sp>
    </p:spTree>
    <p:extLst>
      <p:ext uri="{BB962C8B-B14F-4D97-AF65-F5344CB8AC3E}">
        <p14:creationId xmlns:p14="http://schemas.microsoft.com/office/powerpoint/2010/main" val="14324377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a:t>
            </a:r>
            <a:r>
              <a:rPr lang="en-US" baseline="0" dirty="0" smtClean="0"/>
              <a:t> main models when using visualization toolkits – for this case on the web</a:t>
            </a:r>
          </a:p>
          <a:p>
            <a:r>
              <a:rPr lang="en-US" dirty="0" smtClean="0"/>
              <a:t>A very</a:t>
            </a:r>
            <a:r>
              <a:rPr lang="en-US" baseline="0" dirty="0" smtClean="0"/>
              <a:t> flexible library called d3 </a:t>
            </a:r>
          </a:p>
          <a:p>
            <a:r>
              <a:rPr lang="en-US" baseline="0" dirty="0" smtClean="0"/>
              <a:t>Which all sits on top of your browser</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58</a:t>
            </a:fld>
            <a:endParaRPr lang="en-US"/>
          </a:p>
        </p:txBody>
      </p:sp>
    </p:spTree>
    <p:extLst>
      <p:ext uri="{BB962C8B-B14F-4D97-AF65-F5344CB8AC3E}">
        <p14:creationId xmlns:p14="http://schemas.microsoft.com/office/powerpoint/2010/main" val="14324377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59</a:t>
            </a:fld>
            <a:endParaRPr lang="en-US"/>
          </a:p>
        </p:txBody>
      </p:sp>
    </p:spTree>
    <p:extLst>
      <p:ext uri="{BB962C8B-B14F-4D97-AF65-F5344CB8AC3E}">
        <p14:creationId xmlns:p14="http://schemas.microsoft.com/office/powerpoint/2010/main" val="5725016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What’s great about the component model?</a:t>
            </a:r>
          </a:p>
          <a:p>
            <a:pPr marL="171450" indent="-171450">
              <a:buFontTx/>
              <a:buChar char="•"/>
            </a:pPr>
            <a:r>
              <a:rPr lang="en-US" dirty="0" smtClean="0"/>
              <a:t>Really easy to use (if it does what you want)</a:t>
            </a:r>
          </a:p>
          <a:p>
            <a:pPr marL="171450" indent="-171450">
              <a:buFontTx/>
              <a:buChar char="•"/>
            </a:pPr>
            <a:endParaRPr lang="en-US" dirty="0" smtClean="0"/>
          </a:p>
          <a:p>
            <a:r>
              <a:rPr lang="en-US" dirty="0" smtClean="0"/>
              <a:t>What</a:t>
            </a:r>
            <a:r>
              <a:rPr lang="en-US" baseline="0" dirty="0" smtClean="0"/>
              <a:t> some issues with the component model?</a:t>
            </a:r>
          </a:p>
          <a:p>
            <a:pPr marL="171450" indent="-171450">
              <a:buFontTx/>
              <a:buChar char="•"/>
            </a:pPr>
            <a:r>
              <a:rPr lang="en-US" baseline="0" dirty="0" smtClean="0"/>
              <a:t>Stuck with their implementation</a:t>
            </a:r>
          </a:p>
          <a:p>
            <a:pPr marL="171450" indent="-171450">
              <a:buFontTx/>
              <a:buChar char="•"/>
            </a:pPr>
            <a:r>
              <a:rPr lang="en-US" baseline="0" dirty="0" smtClean="0"/>
              <a:t>Only </a:t>
            </a:r>
            <a:r>
              <a:rPr lang="en-US" baseline="0" dirty="0" err="1" smtClean="0"/>
              <a:t>emcompasses</a:t>
            </a:r>
            <a:r>
              <a:rPr lang="en-US" baseline="0" dirty="0" smtClean="0"/>
              <a:t> the rendering portion of the pipeline</a:t>
            </a:r>
          </a:p>
          <a:p>
            <a:pPr marL="171450" indent="-171450">
              <a:buFontTx/>
              <a:buChar char="•"/>
            </a:pPr>
            <a:r>
              <a:rPr lang="en-US" baseline="0" dirty="0" smtClean="0"/>
              <a:t>Structured data transformations, scaling, changing data types, layouts, are all difficult to achieve</a:t>
            </a:r>
          </a:p>
          <a:p>
            <a:pPr marL="171450" indent="-171450">
              <a:buFontTx/>
              <a:buChar char="•"/>
            </a:pPr>
            <a:r>
              <a:rPr lang="en-US" baseline="0" dirty="0" smtClean="0"/>
              <a:t>Black box</a:t>
            </a:r>
          </a:p>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60</a:t>
            </a:fld>
            <a:endParaRPr lang="en-US"/>
          </a:p>
        </p:txBody>
      </p:sp>
    </p:spTree>
    <p:extLst>
      <p:ext uri="{BB962C8B-B14F-4D97-AF65-F5344CB8AC3E}">
        <p14:creationId xmlns:p14="http://schemas.microsoft.com/office/powerpoint/2010/main" val="5725016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What’s great about the component model?</a:t>
            </a:r>
          </a:p>
          <a:p>
            <a:pPr marL="171450" indent="-171450">
              <a:buFontTx/>
              <a:buChar char="•"/>
            </a:pPr>
            <a:r>
              <a:rPr lang="en-US" dirty="0" smtClean="0"/>
              <a:t>Really easy to use (if it does what you want)</a:t>
            </a:r>
          </a:p>
          <a:p>
            <a:pPr marL="171450" indent="-171450">
              <a:buFontTx/>
              <a:buChar char="•"/>
            </a:pPr>
            <a:endParaRPr lang="en-US" dirty="0" smtClean="0"/>
          </a:p>
          <a:p>
            <a:r>
              <a:rPr lang="en-US" dirty="0" smtClean="0"/>
              <a:t>What</a:t>
            </a:r>
            <a:r>
              <a:rPr lang="en-US" baseline="0" dirty="0" smtClean="0"/>
              <a:t> some issues with the component model?</a:t>
            </a:r>
          </a:p>
          <a:p>
            <a:pPr marL="171450" indent="-171450">
              <a:buFontTx/>
              <a:buChar char="•"/>
            </a:pPr>
            <a:r>
              <a:rPr lang="en-US" baseline="0" dirty="0" smtClean="0"/>
              <a:t>Stuck with their implementation</a:t>
            </a:r>
          </a:p>
          <a:p>
            <a:pPr marL="171450" indent="-171450">
              <a:buFontTx/>
              <a:buChar char="•"/>
            </a:pPr>
            <a:r>
              <a:rPr lang="en-US" baseline="0" dirty="0" smtClean="0"/>
              <a:t>Only </a:t>
            </a:r>
            <a:r>
              <a:rPr lang="en-US" baseline="0" dirty="0" err="1" smtClean="0"/>
              <a:t>emcompasses</a:t>
            </a:r>
            <a:r>
              <a:rPr lang="en-US" baseline="0" dirty="0" smtClean="0"/>
              <a:t> the rendering portion of the pipeline</a:t>
            </a:r>
          </a:p>
          <a:p>
            <a:pPr marL="171450" indent="-171450">
              <a:buFontTx/>
              <a:buChar char="•"/>
            </a:pPr>
            <a:r>
              <a:rPr lang="en-US" baseline="0" dirty="0" smtClean="0"/>
              <a:t>Structured data transformations, scaling, changing data types, layouts, are all difficult to achieve</a:t>
            </a:r>
          </a:p>
          <a:p>
            <a:pPr marL="171450" indent="-171450">
              <a:buFontTx/>
              <a:buChar char="•"/>
            </a:pPr>
            <a:r>
              <a:rPr lang="en-US" baseline="0" dirty="0" smtClean="0"/>
              <a:t>Black box</a:t>
            </a:r>
          </a:p>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61</a:t>
            </a:fld>
            <a:endParaRPr lang="en-US"/>
          </a:p>
        </p:txBody>
      </p:sp>
    </p:spTree>
    <p:extLst>
      <p:ext uri="{BB962C8B-B14F-4D97-AF65-F5344CB8AC3E}">
        <p14:creationId xmlns:p14="http://schemas.microsoft.com/office/powerpoint/2010/main" val="5725016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Difficult to </a:t>
            </a:r>
            <a:r>
              <a:rPr lang="en-US" i="1" dirty="0" smtClean="0"/>
              <a:t>iterate</a:t>
            </a:r>
            <a:endParaRPr lang="en-US" dirty="0" smtClean="0"/>
          </a:p>
          <a:p>
            <a:r>
              <a:rPr lang="en-US" dirty="0" smtClean="0"/>
              <a:t>change variables to render</a:t>
            </a:r>
          </a:p>
          <a:p>
            <a:r>
              <a:rPr lang="en-US" dirty="0" smtClean="0"/>
              <a:t>add aesthetic variables (color)</a:t>
            </a:r>
          </a:p>
          <a:p>
            <a:r>
              <a:rPr lang="en-US" dirty="0" smtClean="0"/>
              <a:t>change ordering</a:t>
            </a:r>
          </a:p>
          <a:p>
            <a:r>
              <a:rPr lang="en-US" dirty="0" smtClean="0"/>
              <a:t>change layout</a:t>
            </a:r>
          </a:p>
          <a:p>
            <a:r>
              <a:rPr lang="en-US" dirty="0" smtClean="0"/>
              <a:t>change scaling e.g., log transform</a:t>
            </a:r>
          </a:p>
          <a:p>
            <a:r>
              <a:rPr lang="en-US" dirty="0" smtClean="0"/>
              <a:t>change aesthetics (point, bar)</a:t>
            </a:r>
          </a:p>
          <a:p>
            <a:r>
              <a:rPr lang="en-US" dirty="0" smtClean="0"/>
              <a:t>change data </a:t>
            </a:r>
            <a:r>
              <a:rPr lang="en-US" dirty="0" err="1" smtClean="0"/>
              <a:t>goruping</a:t>
            </a:r>
            <a:endParaRPr lang="en-US" dirty="0" smtClean="0"/>
          </a:p>
          <a:p>
            <a:r>
              <a:rPr lang="en-US" dirty="0" smtClean="0"/>
              <a:t>change variable types</a:t>
            </a:r>
          </a:p>
          <a:p>
            <a:r>
              <a:rPr lang="en-US" dirty="0" smtClean="0"/>
              <a:t>Only performs rendering part of visual analysis</a:t>
            </a:r>
          </a:p>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62</a:t>
            </a:fld>
            <a:endParaRPr lang="en-US"/>
          </a:p>
        </p:txBody>
      </p:sp>
    </p:spTree>
    <p:extLst>
      <p:ext uri="{BB962C8B-B14F-4D97-AF65-F5344CB8AC3E}">
        <p14:creationId xmlns:p14="http://schemas.microsoft.com/office/powerpoint/2010/main" val="4194038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fit</a:t>
            </a:r>
            <a:r>
              <a:rPr lang="en-US" baseline="0" dirty="0" smtClean="0"/>
              <a:t> the previous line, there’s roughly a Brain = c * (body^2/3) relationship</a:t>
            </a:r>
          </a:p>
          <a:p>
            <a:r>
              <a:rPr lang="en-US" baseline="0" dirty="0" smtClean="0"/>
              <a:t>Another way to phrase this is that you can lie with statistics</a:t>
            </a:r>
            <a:endParaRPr lang="en-US" dirty="0" smtClean="0"/>
          </a:p>
          <a:p>
            <a:endParaRPr lang="en-US" dirty="0" smtClean="0"/>
          </a:p>
          <a:p>
            <a:r>
              <a:rPr lang="en-US" dirty="0" smtClean="0"/>
              <a:t>The reason why this visualization is so effective is</a:t>
            </a:r>
          </a:p>
          <a:p>
            <a:endParaRPr lang="en-US" dirty="0" smtClean="0"/>
          </a:p>
          <a:p>
            <a:pPr marL="228600" indent="-228600">
              <a:buAutoNum type="arabicParenR"/>
            </a:pPr>
            <a:r>
              <a:rPr lang="en-US" baseline="0" dirty="0" smtClean="0"/>
              <a:t>It is clear what the goal of the plot is</a:t>
            </a:r>
          </a:p>
          <a:p>
            <a:pPr marL="228600" indent="-228600">
              <a:buAutoNum type="arabicParenR"/>
            </a:pPr>
            <a:r>
              <a:rPr lang="en-US" baseline="0" dirty="0" smtClean="0"/>
              <a:t>It is clear along what metric we are making these comparisons</a:t>
            </a:r>
          </a:p>
          <a:p>
            <a:pPr marL="228600" indent="-228600">
              <a:buAutoNum type="arabicParenR"/>
            </a:pPr>
            <a:r>
              <a:rPr lang="en-US" baseline="0" dirty="0" smtClean="0"/>
              <a:t>The visualization helps us perform these comparisons directly</a:t>
            </a:r>
          </a:p>
          <a:p>
            <a:pPr marL="228600" indent="-228600">
              <a:buAutoNum type="arabicParenR"/>
            </a:pPr>
            <a:r>
              <a:rPr lang="en-US" baseline="0" dirty="0" smtClean="0"/>
              <a:t>The y axis is sorted by the ratio, so it is easy to scan and make broad comparisons</a:t>
            </a:r>
          </a:p>
          <a:p>
            <a:pPr marL="228600" indent="-228600">
              <a:buAutoNum type="arabicParenR"/>
            </a:pPr>
            <a:r>
              <a:rPr lang="en-US" baseline="0" dirty="0" smtClean="0"/>
              <a:t>The use of ink helps and doesn’t hinder us</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5</a:t>
            </a:fld>
            <a:endParaRPr lang="en-US"/>
          </a:p>
        </p:txBody>
      </p:sp>
    </p:spTree>
    <p:extLst>
      <p:ext uri="{BB962C8B-B14F-4D97-AF65-F5344CB8AC3E}">
        <p14:creationId xmlns:p14="http://schemas.microsoft.com/office/powerpoint/2010/main" val="37764048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our arguments is that the graphic is defined by the intended</a:t>
            </a:r>
          </a:p>
          <a:p>
            <a:r>
              <a:rPr lang="en-US" dirty="0" smtClean="0"/>
              <a:t>message/insight, and so entire visualization is driven by the</a:t>
            </a:r>
          </a:p>
          <a:p>
            <a:r>
              <a:rPr lang="en-US" dirty="0" smtClean="0"/>
              <a:t>message.  What would a language to represent this message look like?</a:t>
            </a:r>
          </a:p>
          <a:p>
            <a:endParaRPr lang="en-US" dirty="0" smtClean="0"/>
          </a:p>
          <a:p>
            <a:r>
              <a:rPr lang="en-US" dirty="0" smtClean="0"/>
              <a:t>It turns out that there is a </a:t>
            </a:r>
            <a:r>
              <a:rPr lang="en-US" dirty="0" err="1" smtClean="0"/>
              <a:t>structued</a:t>
            </a:r>
            <a:r>
              <a:rPr lang="en-US" dirty="0" smtClean="0"/>
              <a:t> approach towards creating </a:t>
            </a:r>
          </a:p>
          <a:p>
            <a:r>
              <a:rPr lang="en-US" dirty="0" smtClean="0"/>
              <a:t>statistical graphics.  It can be broken down into several orthogonal </a:t>
            </a:r>
          </a:p>
          <a:p>
            <a:r>
              <a:rPr lang="en-US" dirty="0" smtClean="0"/>
              <a:t>components</a:t>
            </a:r>
          </a:p>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63</a:t>
            </a:fld>
            <a:endParaRPr lang="en-US"/>
          </a:p>
        </p:txBody>
      </p:sp>
    </p:spTree>
    <p:extLst>
      <p:ext uri="{BB962C8B-B14F-4D97-AF65-F5344CB8AC3E}">
        <p14:creationId xmlns:p14="http://schemas.microsoft.com/office/powerpoint/2010/main" val="14324377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64</a:t>
            </a:fld>
            <a:endParaRPr lang="en-US"/>
          </a:p>
        </p:txBody>
      </p:sp>
    </p:spTree>
    <p:extLst>
      <p:ext uri="{BB962C8B-B14F-4D97-AF65-F5344CB8AC3E}">
        <p14:creationId xmlns:p14="http://schemas.microsoft.com/office/powerpoint/2010/main" val="11862865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Each row records</a:t>
            </a:r>
            <a:r>
              <a:rPr lang="en-US" sz="1200" kern="1200" baseline="0" dirty="0" smtClean="0">
                <a:solidFill>
                  <a:schemeClr val="tx1"/>
                </a:solidFill>
                <a:effectLst/>
                <a:latin typeface="+mn-lt"/>
                <a:ea typeface="+mn-ea"/>
                <a:cs typeface="+mn-cs"/>
              </a:rPr>
              <a:t> the gender of the respondent and their response.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survey of U.S. scholars.</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Commissioned by the American Council of Learned Societies. Reported in Morton and Price (1989).</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Surveyed were 5,385.</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Respondents numbered 3,835.</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Response rate was 71 percent.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Among respondents, 74 percent were male, 26 percent female. Respondents answered the question, “How often, if at all, do you think </a:t>
            </a:r>
            <a:endParaRPr lang="en-US" dirty="0" smtClean="0"/>
          </a:p>
          <a:p>
            <a:r>
              <a:rPr lang="en-US" sz="1200" kern="1200" dirty="0" smtClean="0">
                <a:solidFill>
                  <a:schemeClr val="tx1"/>
                </a:solidFill>
                <a:effectLst/>
                <a:latin typeface="+mn-lt"/>
                <a:ea typeface="+mn-ea"/>
                <a:cs typeface="+mn-cs"/>
              </a:rPr>
              <a:t>the peer review refereeing system for scholarly journals in your field is biased in favor of males?”</a:t>
            </a:r>
            <a:endParaRPr lang="en-US" dirty="0" smtClean="0"/>
          </a:p>
          <a:p>
            <a:endParaRPr lang="en-US" dirty="0" smtClean="0"/>
          </a:p>
          <a:p>
            <a:r>
              <a:rPr lang="en-US" dirty="0" smtClean="0"/>
              <a:t>We</a:t>
            </a:r>
            <a:r>
              <a:rPr lang="en-US" baseline="0" dirty="0" smtClean="0"/>
              <a:t> would like to show the </a:t>
            </a:r>
            <a:r>
              <a:rPr lang="en-US" baseline="0" dirty="0" err="1" smtClean="0"/>
              <a:t>disribution</a:t>
            </a:r>
            <a:r>
              <a:rPr lang="en-US" baseline="0" dirty="0" smtClean="0"/>
              <a:t> of response types by gender as a pie chart</a:t>
            </a:r>
            <a:endParaRPr lang="en-US" dirty="0" smtClean="0"/>
          </a:p>
        </p:txBody>
      </p:sp>
      <p:sp>
        <p:nvSpPr>
          <p:cNvPr id="4" name="Slide Number Placeholder 3"/>
          <p:cNvSpPr>
            <a:spLocks noGrp="1"/>
          </p:cNvSpPr>
          <p:nvPr>
            <p:ph type="sldNum" sz="quarter" idx="10"/>
          </p:nvPr>
        </p:nvSpPr>
        <p:spPr/>
        <p:txBody>
          <a:bodyPr/>
          <a:lstStyle/>
          <a:p>
            <a:fld id="{781F0E3D-707A-0F42-89C9-79D9C923CCDF}" type="slidenum">
              <a:rPr lang="en-US" smtClean="0"/>
              <a:t>65</a:t>
            </a:fld>
            <a:endParaRPr lang="en-US"/>
          </a:p>
        </p:txBody>
      </p:sp>
    </p:spTree>
    <p:extLst>
      <p:ext uri="{BB962C8B-B14F-4D97-AF65-F5344CB8AC3E}">
        <p14:creationId xmlns:p14="http://schemas.microsoft.com/office/powerpoint/2010/main" val="16210331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responses</a:t>
            </a:r>
            <a:r>
              <a:rPr lang="en-US" baseline="0" dirty="0" smtClean="0"/>
              <a:t> and gender are both categorical, and response has an ordering (rare to infrequently)</a:t>
            </a:r>
          </a:p>
          <a:p>
            <a:r>
              <a:rPr lang="en-US" baseline="0" dirty="0" smtClean="0"/>
              <a:t>To force this ordering, we can transform the values into integers</a:t>
            </a:r>
            <a:endParaRPr lang="en-US" dirty="0" smtClean="0"/>
          </a:p>
          <a:p>
            <a:endParaRPr lang="en-US" dirty="0" smtClean="0"/>
          </a:p>
          <a:p>
            <a:r>
              <a:rPr lang="en-US" dirty="0" smtClean="0"/>
              <a:t>Now let’s actually group the data by gender</a:t>
            </a:r>
            <a:r>
              <a:rPr lang="en-US" baseline="0" dirty="0" smtClean="0"/>
              <a:t> and compute the percentages of each response</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66</a:t>
            </a:fld>
            <a:endParaRPr lang="en-US"/>
          </a:p>
        </p:txBody>
      </p:sp>
    </p:spTree>
    <p:extLst>
      <p:ext uri="{BB962C8B-B14F-4D97-AF65-F5344CB8AC3E}">
        <p14:creationId xmlns:p14="http://schemas.microsoft.com/office/powerpoint/2010/main" val="40226944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step is to</a:t>
            </a:r>
            <a:r>
              <a:rPr lang="en-US" baseline="0" dirty="0" smtClean="0"/>
              <a:t> map the summary to transform this numerical statistic into the pixel domain</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67</a:t>
            </a:fld>
            <a:endParaRPr lang="en-US"/>
          </a:p>
        </p:txBody>
      </p:sp>
    </p:spTree>
    <p:extLst>
      <p:ext uri="{BB962C8B-B14F-4D97-AF65-F5344CB8AC3E}">
        <p14:creationId xmlns:p14="http://schemas.microsoft.com/office/powerpoint/2010/main" val="30578779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Intervals are objects with a start and end.</a:t>
            </a:r>
            <a:r>
              <a:rPr lang="en-US" baseline="0" dirty="0" smtClean="0"/>
              <a:t>  The end is set at the summary value and the start if not given is fixed at 0</a:t>
            </a:r>
            <a:endParaRPr lang="en-US" dirty="0" smtClean="0"/>
          </a:p>
          <a:p>
            <a:endParaRPr lang="en-US" dirty="0" smtClean="0"/>
          </a:p>
          <a:p>
            <a:r>
              <a:rPr lang="en-US" dirty="0" smtClean="0"/>
              <a:t>If we render things as they are, the bars will all overlap</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68</a:t>
            </a:fld>
            <a:endParaRPr lang="en-US"/>
          </a:p>
        </p:txBody>
      </p:sp>
    </p:spTree>
    <p:extLst>
      <p:ext uri="{BB962C8B-B14F-4D97-AF65-F5344CB8AC3E}">
        <p14:creationId xmlns:p14="http://schemas.microsoft.com/office/powerpoint/2010/main" val="41675985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stack the bars in each gender</a:t>
            </a:r>
            <a:r>
              <a:rPr lang="en-US" baseline="0" dirty="0" smtClean="0"/>
              <a:t> group on top of each other.</a:t>
            </a:r>
          </a:p>
          <a:p>
            <a:endParaRPr lang="en-US" baseline="0" dirty="0" smtClean="0"/>
          </a:p>
          <a:p>
            <a:r>
              <a:rPr lang="en-US" baseline="0" dirty="0" smtClean="0"/>
              <a:t>Notice this where the ordering does matter.</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69</a:t>
            </a:fld>
            <a:endParaRPr lang="en-US"/>
          </a:p>
        </p:txBody>
      </p:sp>
    </p:spTree>
    <p:extLst>
      <p:ext uri="{BB962C8B-B14F-4D97-AF65-F5344CB8AC3E}">
        <p14:creationId xmlns:p14="http://schemas.microsoft.com/office/powerpoint/2010/main" val="41675985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70</a:t>
            </a:fld>
            <a:endParaRPr lang="en-US"/>
          </a:p>
        </p:txBody>
      </p:sp>
    </p:spTree>
    <p:extLst>
      <p:ext uri="{BB962C8B-B14F-4D97-AF65-F5344CB8AC3E}">
        <p14:creationId xmlns:p14="http://schemas.microsoft.com/office/powerpoint/2010/main" val="39660420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73</a:t>
            </a:fld>
            <a:endParaRPr lang="en-US"/>
          </a:p>
        </p:txBody>
      </p:sp>
    </p:spTree>
    <p:extLst>
      <p:ext uri="{BB962C8B-B14F-4D97-AF65-F5344CB8AC3E}">
        <p14:creationId xmlns:p14="http://schemas.microsoft.com/office/powerpoint/2010/main" val="17760921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Polaris takes the grammar idea and makes it useful for mere</a:t>
            </a:r>
            <a:r>
              <a:rPr lang="en-US" baseline="0" dirty="0" smtClean="0"/>
              <a:t> mortals in a constrained scenario: OLAP cube</a:t>
            </a:r>
          </a:p>
          <a:p>
            <a:r>
              <a:rPr lang="en-US" baseline="0" dirty="0" smtClean="0"/>
              <a:t>Problem with grammars are they’re very difficult to learn and use, there is value in constraining the types of sentences to avoid syntactical errors.</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Model: plot as a table of graphical cells</a:t>
            </a:r>
            <a:endParaRPr lang="en-US" dirty="0" smtClean="0"/>
          </a:p>
          <a:p>
            <a:r>
              <a:rPr lang="en-US" dirty="0" smtClean="0"/>
              <a:t>In the original paper, their main</a:t>
            </a:r>
            <a:r>
              <a:rPr lang="en-US" baseline="0" dirty="0" smtClean="0"/>
              <a:t> focus is on an algebra for defining the layout.</a:t>
            </a:r>
          </a:p>
        </p:txBody>
      </p:sp>
      <p:sp>
        <p:nvSpPr>
          <p:cNvPr id="4" name="Slide Number Placeholder 3"/>
          <p:cNvSpPr>
            <a:spLocks noGrp="1"/>
          </p:cNvSpPr>
          <p:nvPr>
            <p:ph type="sldNum" sz="quarter" idx="10"/>
          </p:nvPr>
        </p:nvSpPr>
        <p:spPr/>
        <p:txBody>
          <a:bodyPr/>
          <a:lstStyle/>
          <a:p>
            <a:fld id="{781F0E3D-707A-0F42-89C9-79D9C923CCDF}" type="slidenum">
              <a:rPr lang="en-US" smtClean="0"/>
              <a:t>74</a:t>
            </a:fld>
            <a:endParaRPr lang="en-US"/>
          </a:p>
        </p:txBody>
      </p:sp>
    </p:spTree>
    <p:extLst>
      <p:ext uri="{BB962C8B-B14F-4D97-AF65-F5344CB8AC3E}">
        <p14:creationId xmlns:p14="http://schemas.microsoft.com/office/powerpoint/2010/main" val="2206608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Double chocolate 1.75 10</a:t>
            </a:r>
          </a:p>
          <a:p>
            <a:r>
              <a:rPr lang="en-US" dirty="0" smtClean="0"/>
              <a:t>Oatmeal raisin 10</a:t>
            </a:r>
          </a:p>
          <a:p>
            <a:r>
              <a:rPr lang="en-US" dirty="0" smtClean="0"/>
              <a:t>Almond biscotti 1.75 10</a:t>
            </a:r>
          </a:p>
          <a:p>
            <a:r>
              <a:rPr lang="en-US" dirty="0" smtClean="0"/>
              <a:t>Sticky buns 3.50 15</a:t>
            </a:r>
          </a:p>
          <a:p>
            <a:r>
              <a:rPr lang="en-US" dirty="0" smtClean="0"/>
              <a:t>Muffin cakes 3 10</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6</a:t>
            </a:fld>
            <a:endParaRPr lang="en-US"/>
          </a:p>
        </p:txBody>
      </p:sp>
    </p:spTree>
    <p:extLst>
      <p:ext uri="{BB962C8B-B14F-4D97-AF65-F5344CB8AC3E}">
        <p14:creationId xmlns:p14="http://schemas.microsoft.com/office/powerpoint/2010/main" val="7379860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Walled garden</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75</a:t>
            </a:fld>
            <a:endParaRPr lang="en-US"/>
          </a:p>
        </p:txBody>
      </p:sp>
    </p:spTree>
    <p:extLst>
      <p:ext uri="{BB962C8B-B14F-4D97-AF65-F5344CB8AC3E}">
        <p14:creationId xmlns:p14="http://schemas.microsoft.com/office/powerpoint/2010/main" val="143243779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D3 eschews the components and </a:t>
            </a:r>
            <a:r>
              <a:rPr lang="en-US" dirty="0" err="1" smtClean="0"/>
              <a:t>grammers</a:t>
            </a:r>
            <a:r>
              <a:rPr lang="en-US" dirty="0" smtClean="0"/>
              <a:t> and provides the lowest common denominator for building visualizations.  Its core provides a single abstraction</a:t>
            </a:r>
          </a:p>
          <a:p>
            <a:endParaRPr lang="en-US" dirty="0" smtClean="0"/>
          </a:p>
          <a:p>
            <a:endParaRPr lang="en-US" dirty="0" smtClean="0"/>
          </a:p>
          <a:p>
            <a:r>
              <a:rPr lang="en-US" dirty="0" smtClean="0"/>
              <a:t>Explain how left</a:t>
            </a:r>
            <a:r>
              <a:rPr lang="en-US" baseline="0" dirty="0" smtClean="0"/>
              <a:t> outer </a:t>
            </a:r>
            <a:r>
              <a:rPr lang="en-US" dirty="0" smtClean="0"/>
              <a:t>joins work</a:t>
            </a:r>
          </a:p>
          <a:p>
            <a:r>
              <a:rPr lang="en-US" dirty="0" smtClean="0"/>
              <a:t>Data manipulation happens outside of</a:t>
            </a:r>
            <a:r>
              <a:rPr lang="en-US" baseline="0" dirty="0" smtClean="0"/>
              <a:t> d3</a:t>
            </a:r>
          </a:p>
          <a:p>
            <a:r>
              <a:rPr lang="en-US" baseline="0" dirty="0" smtClean="0"/>
              <a:t>Layout: cluster, force, hierarchy, histogram, </a:t>
            </a:r>
            <a:r>
              <a:rPr lang="en-US" baseline="0" dirty="0" err="1" smtClean="0"/>
              <a:t>treemap</a:t>
            </a:r>
            <a:r>
              <a:rPr lang="en-US" baseline="0" dirty="0" smtClean="0"/>
              <a:t>, map</a:t>
            </a:r>
          </a:p>
          <a:p>
            <a:r>
              <a:rPr lang="en-US" baseline="0" dirty="0" smtClean="0"/>
              <a:t>Interaction: brush, zoom</a:t>
            </a:r>
          </a:p>
          <a:p>
            <a:endParaRPr lang="en-US" baseline="0" dirty="0" smtClean="0"/>
          </a:p>
          <a:p>
            <a:r>
              <a:rPr lang="en-US" baseline="0" dirty="0" smtClean="0"/>
              <a:t>Show demo, then talk about how its implemented</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78</a:t>
            </a:fld>
            <a:endParaRPr lang="en-US"/>
          </a:p>
        </p:txBody>
      </p:sp>
    </p:spTree>
    <p:extLst>
      <p:ext uri="{BB962C8B-B14F-4D97-AF65-F5344CB8AC3E}">
        <p14:creationId xmlns:p14="http://schemas.microsoft.com/office/powerpoint/2010/main" val="15887804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how outer joins work</a:t>
            </a:r>
          </a:p>
          <a:p>
            <a:r>
              <a:rPr lang="en-US" dirty="0" smtClean="0"/>
              <a:t>Data manipulation happens outside of</a:t>
            </a:r>
            <a:r>
              <a:rPr lang="en-US" baseline="0" dirty="0" smtClean="0"/>
              <a:t> d3</a:t>
            </a:r>
          </a:p>
          <a:p>
            <a:r>
              <a:rPr lang="en-US" baseline="0" dirty="0" smtClean="0"/>
              <a:t>Layout: cluster, force, hierarchy, histogram, </a:t>
            </a:r>
            <a:r>
              <a:rPr lang="en-US" baseline="0" dirty="0" err="1" smtClean="0"/>
              <a:t>treemap</a:t>
            </a:r>
            <a:r>
              <a:rPr lang="en-US" baseline="0" dirty="0" smtClean="0"/>
              <a:t>, map</a:t>
            </a:r>
          </a:p>
          <a:p>
            <a:r>
              <a:rPr lang="en-US" baseline="0" dirty="0" smtClean="0"/>
              <a:t>Interaction: brush, zoom</a:t>
            </a:r>
          </a:p>
          <a:p>
            <a:endParaRPr lang="en-US" baseline="0" dirty="0" smtClean="0"/>
          </a:p>
          <a:p>
            <a:r>
              <a:rPr lang="en-US" baseline="0" dirty="0" smtClean="0"/>
              <a:t>Show demo, then talk about how its implemented</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80</a:t>
            </a:fld>
            <a:endParaRPr lang="en-US"/>
          </a:p>
        </p:txBody>
      </p:sp>
    </p:spTree>
    <p:extLst>
      <p:ext uri="{BB962C8B-B14F-4D97-AF65-F5344CB8AC3E}">
        <p14:creationId xmlns:p14="http://schemas.microsoft.com/office/powerpoint/2010/main" val="15887804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83</a:t>
            </a:fld>
            <a:endParaRPr lang="en-US"/>
          </a:p>
        </p:txBody>
      </p:sp>
    </p:spTree>
    <p:extLst>
      <p:ext uri="{BB962C8B-B14F-4D97-AF65-F5344CB8AC3E}">
        <p14:creationId xmlns:p14="http://schemas.microsoft.com/office/powerpoint/2010/main" val="20436515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2.37037</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85</a:t>
            </a:fld>
            <a:endParaRPr lang="en-US"/>
          </a:p>
        </p:txBody>
      </p:sp>
    </p:spTree>
    <p:extLst>
      <p:ext uri="{BB962C8B-B14F-4D97-AF65-F5344CB8AC3E}">
        <p14:creationId xmlns:p14="http://schemas.microsoft.com/office/powerpoint/2010/main" val="318092338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2.37037</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86</a:t>
            </a:fld>
            <a:endParaRPr lang="en-US"/>
          </a:p>
        </p:txBody>
      </p:sp>
    </p:spTree>
    <p:extLst>
      <p:ext uri="{BB962C8B-B14F-4D97-AF65-F5344CB8AC3E}">
        <p14:creationId xmlns:p14="http://schemas.microsoft.com/office/powerpoint/2010/main" val="31809233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2.37037</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87</a:t>
            </a:fld>
            <a:endParaRPr lang="en-US"/>
          </a:p>
        </p:txBody>
      </p:sp>
    </p:spTree>
    <p:extLst>
      <p:ext uri="{BB962C8B-B14F-4D97-AF65-F5344CB8AC3E}">
        <p14:creationId xmlns:p14="http://schemas.microsoft.com/office/powerpoint/2010/main" val="31809233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88</a:t>
            </a:fld>
            <a:endParaRPr lang="en-US"/>
          </a:p>
        </p:txBody>
      </p:sp>
    </p:spTree>
    <p:extLst>
      <p:ext uri="{BB962C8B-B14F-4D97-AF65-F5344CB8AC3E}">
        <p14:creationId xmlns:p14="http://schemas.microsoft.com/office/powerpoint/2010/main" val="2364014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Another</a:t>
            </a:r>
            <a:r>
              <a:rPr lang="en-US" baseline="0" dirty="0" smtClean="0"/>
              <a:t> way to say this, is a phrase by </a:t>
            </a:r>
            <a:r>
              <a:rPr lang="en-US" baseline="0" dirty="0" err="1" smtClean="0"/>
              <a:t>edward</a:t>
            </a:r>
            <a:r>
              <a:rPr lang="en-US" baseline="0" dirty="0" smtClean="0"/>
              <a:t> </a:t>
            </a:r>
            <a:r>
              <a:rPr lang="en-US" baseline="0" dirty="0" err="1" smtClean="0"/>
              <a:t>tufte</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Poor representation mirrors poor reasoning and encourages and sustains it. Once we go astray in our reasoning, our visual representation not only confirms the bad reasoning which it embodies, but compounds our problems by leading us into further errors.</a:t>
            </a:r>
          </a:p>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7</a:t>
            </a:fld>
            <a:endParaRPr lang="en-US"/>
          </a:p>
        </p:txBody>
      </p:sp>
    </p:spTree>
    <p:extLst>
      <p:ext uri="{BB962C8B-B14F-4D97-AF65-F5344CB8AC3E}">
        <p14:creationId xmlns:p14="http://schemas.microsoft.com/office/powerpoint/2010/main" val="3116134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Try to have a grip of examples</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8</a:t>
            </a:fld>
            <a:endParaRPr lang="en-US"/>
          </a:p>
        </p:txBody>
      </p:sp>
    </p:spTree>
    <p:extLst>
      <p:ext uri="{BB962C8B-B14F-4D97-AF65-F5344CB8AC3E}">
        <p14:creationId xmlns:p14="http://schemas.microsoft.com/office/powerpoint/2010/main" val="3325218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give you a sense of what “tidy” means.</a:t>
            </a:r>
          </a:p>
          <a:p>
            <a:endParaRPr lang="en-US" dirty="0" smtClean="0"/>
          </a:p>
          <a:p>
            <a:r>
              <a:rPr lang="en-US" dirty="0" smtClean="0"/>
              <a:t>This is a census report of insured</a:t>
            </a:r>
            <a:r>
              <a:rPr lang="en-US" baseline="0" dirty="0" smtClean="0"/>
              <a:t> people by education.</a:t>
            </a:r>
          </a:p>
          <a:p>
            <a:r>
              <a:rPr lang="en-US" dirty="0" smtClean="0"/>
              <a:t>This is a report, not tidy data</a:t>
            </a:r>
          </a:p>
          <a:p>
            <a:endParaRPr lang="en-US" dirty="0" smtClean="0"/>
          </a:p>
          <a:p>
            <a:r>
              <a:rPr lang="en-US" dirty="0" smtClean="0"/>
              <a:t>The totals are computed aggregates,</a:t>
            </a:r>
            <a:r>
              <a:rPr lang="en-US" baseline="0" dirty="0" smtClean="0"/>
              <a:t> and are mixed together with individual observations</a:t>
            </a:r>
          </a:p>
          <a:p>
            <a:r>
              <a:rPr lang="en-US" baseline="0" dirty="0" smtClean="0"/>
              <a:t>Totals column</a:t>
            </a:r>
          </a:p>
          <a:p>
            <a:r>
              <a:rPr lang="en-US" baseline="0" dirty="0" smtClean="0"/>
              <a:t>Totals row</a:t>
            </a:r>
          </a:p>
          <a:p>
            <a:r>
              <a:rPr lang="en-US" baseline="0" dirty="0" smtClean="0"/>
              <a:t>Even ignoring the alignment, there are issues</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9</a:t>
            </a:fld>
            <a:endParaRPr lang="en-US"/>
          </a:p>
        </p:txBody>
      </p:sp>
    </p:spTree>
    <p:extLst>
      <p:ext uri="{BB962C8B-B14F-4D97-AF65-F5344CB8AC3E}">
        <p14:creationId xmlns:p14="http://schemas.microsoft.com/office/powerpoint/2010/main" val="4184665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C4FE8743-259A-5747-BD31-72FD04FF54C6}" type="datetimeFigureOut">
              <a:rPr lang="en-US" smtClean="0"/>
              <a:t>11/7/13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D21AC1-E463-9844-9262-ACEAC468401B}" type="slidenum">
              <a:rPr lang="en-US" smtClean="0"/>
              <a:t>‹#›</a:t>
            </a:fld>
            <a:endParaRPr lang="en-US"/>
          </a:p>
        </p:txBody>
      </p:sp>
    </p:spTree>
    <p:extLst>
      <p:ext uri="{BB962C8B-B14F-4D97-AF65-F5344CB8AC3E}">
        <p14:creationId xmlns:p14="http://schemas.microsoft.com/office/powerpoint/2010/main" val="2634455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C4FE8743-259A-5747-BD31-72FD04FF54C6}" type="datetimeFigureOut">
              <a:rPr lang="en-US" smtClean="0"/>
              <a:t>11/7/13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D21AC1-E463-9844-9262-ACEAC468401B}" type="slidenum">
              <a:rPr lang="en-US" smtClean="0"/>
              <a:t>‹#›</a:t>
            </a:fld>
            <a:endParaRPr lang="en-US"/>
          </a:p>
        </p:txBody>
      </p:sp>
    </p:spTree>
    <p:extLst>
      <p:ext uri="{BB962C8B-B14F-4D97-AF65-F5344CB8AC3E}">
        <p14:creationId xmlns:p14="http://schemas.microsoft.com/office/powerpoint/2010/main" val="15490959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C4FE8743-259A-5747-BD31-72FD04FF54C6}" type="datetimeFigureOut">
              <a:rPr lang="en-US" smtClean="0"/>
              <a:t>11/7/13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D21AC1-E463-9844-9262-ACEAC468401B}" type="slidenum">
              <a:rPr lang="en-US" smtClean="0"/>
              <a:t>‹#›</a:t>
            </a:fld>
            <a:endParaRPr lang="en-US"/>
          </a:p>
        </p:txBody>
      </p:sp>
    </p:spTree>
    <p:extLst>
      <p:ext uri="{BB962C8B-B14F-4D97-AF65-F5344CB8AC3E}">
        <p14:creationId xmlns:p14="http://schemas.microsoft.com/office/powerpoint/2010/main" val="1886959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C4FE8743-259A-5747-BD31-72FD04FF54C6}" type="datetimeFigureOut">
              <a:rPr lang="en-US" smtClean="0"/>
              <a:t>11/7/13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D21AC1-E463-9844-9262-ACEAC468401B}" type="slidenum">
              <a:rPr lang="en-US" smtClean="0"/>
              <a:t>‹#›</a:t>
            </a:fld>
            <a:endParaRPr lang="en-US"/>
          </a:p>
        </p:txBody>
      </p:sp>
    </p:spTree>
    <p:extLst>
      <p:ext uri="{BB962C8B-B14F-4D97-AF65-F5344CB8AC3E}">
        <p14:creationId xmlns:p14="http://schemas.microsoft.com/office/powerpoint/2010/main" val="3678611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C4FE8743-259A-5747-BD31-72FD04FF54C6}" type="datetimeFigureOut">
              <a:rPr lang="en-US" smtClean="0"/>
              <a:t>11/7/13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D21AC1-E463-9844-9262-ACEAC468401B}" type="slidenum">
              <a:rPr lang="en-US" smtClean="0"/>
              <a:t>‹#›</a:t>
            </a:fld>
            <a:endParaRPr lang="en-US"/>
          </a:p>
        </p:txBody>
      </p:sp>
    </p:spTree>
    <p:extLst>
      <p:ext uri="{BB962C8B-B14F-4D97-AF65-F5344CB8AC3E}">
        <p14:creationId xmlns:p14="http://schemas.microsoft.com/office/powerpoint/2010/main" val="1200446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C4FE8743-259A-5747-BD31-72FD04FF54C6}" type="datetimeFigureOut">
              <a:rPr lang="en-US" smtClean="0"/>
              <a:t>11/7/13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D21AC1-E463-9844-9262-ACEAC468401B}" type="slidenum">
              <a:rPr lang="en-US" smtClean="0"/>
              <a:t>‹#›</a:t>
            </a:fld>
            <a:endParaRPr lang="en-US"/>
          </a:p>
        </p:txBody>
      </p:sp>
    </p:spTree>
    <p:extLst>
      <p:ext uri="{BB962C8B-B14F-4D97-AF65-F5344CB8AC3E}">
        <p14:creationId xmlns:p14="http://schemas.microsoft.com/office/powerpoint/2010/main" val="3759425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C4FE8743-259A-5747-BD31-72FD04FF54C6}" type="datetimeFigureOut">
              <a:rPr lang="en-US" smtClean="0"/>
              <a:t>11/7/13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1D21AC1-E463-9844-9262-ACEAC468401B}" type="slidenum">
              <a:rPr lang="en-US" smtClean="0"/>
              <a:t>‹#›</a:t>
            </a:fld>
            <a:endParaRPr lang="en-US"/>
          </a:p>
        </p:txBody>
      </p:sp>
    </p:spTree>
    <p:extLst>
      <p:ext uri="{BB962C8B-B14F-4D97-AF65-F5344CB8AC3E}">
        <p14:creationId xmlns:p14="http://schemas.microsoft.com/office/powerpoint/2010/main" val="3389091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C4FE8743-259A-5747-BD31-72FD04FF54C6}" type="datetimeFigureOut">
              <a:rPr lang="en-US" smtClean="0"/>
              <a:t>11/7/13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1D21AC1-E463-9844-9262-ACEAC468401B}" type="slidenum">
              <a:rPr lang="en-US" smtClean="0"/>
              <a:t>‹#›</a:t>
            </a:fld>
            <a:endParaRPr lang="en-US"/>
          </a:p>
        </p:txBody>
      </p:sp>
    </p:spTree>
    <p:extLst>
      <p:ext uri="{BB962C8B-B14F-4D97-AF65-F5344CB8AC3E}">
        <p14:creationId xmlns:p14="http://schemas.microsoft.com/office/powerpoint/2010/main" val="33938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FE8743-259A-5747-BD31-72FD04FF54C6}" type="datetimeFigureOut">
              <a:rPr lang="en-US" smtClean="0"/>
              <a:t>11/7/13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1D21AC1-E463-9844-9262-ACEAC468401B}" type="slidenum">
              <a:rPr lang="en-US" smtClean="0"/>
              <a:t>‹#›</a:t>
            </a:fld>
            <a:endParaRPr lang="en-US"/>
          </a:p>
        </p:txBody>
      </p:sp>
    </p:spTree>
    <p:extLst>
      <p:ext uri="{BB962C8B-B14F-4D97-AF65-F5344CB8AC3E}">
        <p14:creationId xmlns:p14="http://schemas.microsoft.com/office/powerpoint/2010/main" val="2437531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C4FE8743-259A-5747-BD31-72FD04FF54C6}" type="datetimeFigureOut">
              <a:rPr lang="en-US" smtClean="0"/>
              <a:t>11/7/13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D21AC1-E463-9844-9262-ACEAC468401B}" type="slidenum">
              <a:rPr lang="en-US" smtClean="0"/>
              <a:t>‹#›</a:t>
            </a:fld>
            <a:endParaRPr lang="en-US"/>
          </a:p>
        </p:txBody>
      </p:sp>
    </p:spTree>
    <p:extLst>
      <p:ext uri="{BB962C8B-B14F-4D97-AF65-F5344CB8AC3E}">
        <p14:creationId xmlns:p14="http://schemas.microsoft.com/office/powerpoint/2010/main" val="3584932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C4FE8743-259A-5747-BD31-72FD04FF54C6}" type="datetimeFigureOut">
              <a:rPr lang="en-US" smtClean="0"/>
              <a:t>11/7/13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D21AC1-E463-9844-9262-ACEAC468401B}" type="slidenum">
              <a:rPr lang="en-US" smtClean="0"/>
              <a:t>‹#›</a:t>
            </a:fld>
            <a:endParaRPr lang="en-US"/>
          </a:p>
        </p:txBody>
      </p:sp>
    </p:spTree>
    <p:extLst>
      <p:ext uri="{BB962C8B-B14F-4D97-AF65-F5344CB8AC3E}">
        <p14:creationId xmlns:p14="http://schemas.microsoft.com/office/powerpoint/2010/main" val="119512844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Gotham Light"/>
                <a:cs typeface="Gotham Light"/>
              </a:defRPr>
            </a:lvl1pPr>
          </a:lstStyle>
          <a:p>
            <a:fld id="{C4FE8743-259A-5747-BD31-72FD04FF54C6}" type="datetimeFigureOut">
              <a:rPr lang="en-US" smtClean="0"/>
              <a:pPr/>
              <a:t>11/7/13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Gotham Light"/>
                <a:cs typeface="Gotham Light"/>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Gotham Light"/>
                <a:cs typeface="Gotham Light"/>
              </a:defRPr>
            </a:lvl1pPr>
          </a:lstStyle>
          <a:p>
            <a:fld id="{31D21AC1-E463-9844-9262-ACEAC468401B}" type="slidenum">
              <a:rPr lang="en-US" smtClean="0"/>
              <a:pPr/>
              <a:t>‹#›</a:t>
            </a:fld>
            <a:endParaRPr lang="en-US"/>
          </a:p>
        </p:txBody>
      </p:sp>
    </p:spTree>
    <p:extLst>
      <p:ext uri="{BB962C8B-B14F-4D97-AF65-F5344CB8AC3E}">
        <p14:creationId xmlns:p14="http://schemas.microsoft.com/office/powerpoint/2010/main" val="32379205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Gotham Light"/>
          <a:ea typeface="+mj-ea"/>
          <a:cs typeface="Gotham Light"/>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Gotham Light"/>
          <a:ea typeface="+mn-ea"/>
          <a:cs typeface="Gotham Light"/>
        </a:defRPr>
      </a:lvl1pPr>
      <a:lvl2pPr marL="742950" indent="-285750" algn="l" defTabSz="457200" rtl="0" eaLnBrk="1" latinLnBrk="0" hangingPunct="1">
        <a:spcBef>
          <a:spcPct val="20000"/>
        </a:spcBef>
        <a:buFont typeface="Arial"/>
        <a:buChar char="–"/>
        <a:defRPr sz="2800" kern="1200">
          <a:solidFill>
            <a:schemeClr val="tx1"/>
          </a:solidFill>
          <a:latin typeface="Gotham Light"/>
          <a:ea typeface="+mn-ea"/>
          <a:cs typeface="Gotham Light"/>
        </a:defRPr>
      </a:lvl2pPr>
      <a:lvl3pPr marL="1143000" indent="-228600" algn="l" defTabSz="457200" rtl="0" eaLnBrk="1" latinLnBrk="0" hangingPunct="1">
        <a:spcBef>
          <a:spcPct val="20000"/>
        </a:spcBef>
        <a:buFont typeface="Arial"/>
        <a:buChar char="•"/>
        <a:defRPr sz="2400" kern="1200">
          <a:solidFill>
            <a:schemeClr val="tx1"/>
          </a:solidFill>
          <a:latin typeface="Gotham Light"/>
          <a:ea typeface="+mn-ea"/>
          <a:cs typeface="Gotham Light"/>
        </a:defRPr>
      </a:lvl3pPr>
      <a:lvl4pPr marL="16002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4pPr>
      <a:lvl5pPr marL="20574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2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3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3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3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3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How to build a statistical graphic</a:t>
            </a:r>
            <a:endParaRPr lang="en-US" sz="3600"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79369695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20700" y="101600"/>
            <a:ext cx="7696200" cy="3362325"/>
          </a:xfrm>
          <a:prstGeom prst="rect">
            <a:avLst/>
          </a:prstGeom>
        </p:spPr>
      </p:pic>
      <p:sp>
        <p:nvSpPr>
          <p:cNvPr id="3" name="Content Placeholder 3"/>
          <p:cNvSpPr txBox="1">
            <a:spLocks noGrp="1"/>
          </p:cNvSpPr>
          <p:nvPr>
            <p:ph idx="1"/>
          </p:nvPr>
        </p:nvSpPr>
        <p:spPr>
          <a:xfrm>
            <a:off x="434100" y="4028944"/>
            <a:ext cx="8894619" cy="1792799"/>
          </a:xfrm>
          <a:prstGeom prst="rect">
            <a:avLst/>
          </a:prstGeom>
          <a:noFill/>
        </p:spPr>
        <p:txBody>
          <a:bodyPr wrap="square" rtlCol="0">
            <a:spAutoFit/>
          </a:bodyPr>
          <a:lstStyle/>
          <a:p>
            <a:pPr marL="0" indent="0">
              <a:lnSpc>
                <a:spcPct val="130000"/>
              </a:lnSpc>
              <a:buNone/>
            </a:pPr>
            <a:r>
              <a:rPr lang="en-US" sz="2600" dirty="0" smtClean="0"/>
              <a:t>Each variable forms a column</a:t>
            </a:r>
          </a:p>
          <a:p>
            <a:pPr marL="0" indent="0">
              <a:lnSpc>
                <a:spcPct val="130000"/>
              </a:lnSpc>
              <a:buNone/>
            </a:pPr>
            <a:r>
              <a:rPr lang="en-US" sz="2600" dirty="0" smtClean="0"/>
              <a:t>Each observation forms a row</a:t>
            </a:r>
          </a:p>
          <a:p>
            <a:pPr marL="0" indent="0">
              <a:lnSpc>
                <a:spcPct val="130000"/>
              </a:lnSpc>
              <a:buNone/>
            </a:pPr>
            <a:r>
              <a:rPr lang="en-US" sz="2600" dirty="0" smtClean="0"/>
              <a:t>Each table stores info about one observational type</a:t>
            </a:r>
            <a:endParaRPr lang="en-US" sz="2600" dirty="0"/>
          </a:p>
        </p:txBody>
      </p:sp>
      <p:sp>
        <p:nvSpPr>
          <p:cNvPr id="5" name="TextBox 4"/>
          <p:cNvSpPr txBox="1"/>
          <p:nvPr/>
        </p:nvSpPr>
        <p:spPr>
          <a:xfrm>
            <a:off x="0" y="6488668"/>
            <a:ext cx="1761946" cy="369332"/>
          </a:xfrm>
          <a:prstGeom prst="rect">
            <a:avLst/>
          </a:prstGeom>
          <a:noFill/>
        </p:spPr>
        <p:txBody>
          <a:bodyPr wrap="none" rtlCol="0">
            <a:spAutoFit/>
          </a:bodyPr>
          <a:lstStyle/>
          <a:p>
            <a:r>
              <a:rPr lang="en-US" dirty="0" smtClean="0"/>
              <a:t>Hadley Wickham</a:t>
            </a:r>
            <a:endParaRPr lang="en-US" dirty="0"/>
          </a:p>
        </p:txBody>
      </p:sp>
    </p:spTree>
    <p:extLst>
      <p:ext uri="{BB962C8B-B14F-4D97-AF65-F5344CB8AC3E}">
        <p14:creationId xmlns:p14="http://schemas.microsoft.com/office/powerpoint/2010/main" val="183547216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20700" y="101600"/>
            <a:ext cx="7696200" cy="3362325"/>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4200908261"/>
              </p:ext>
            </p:extLst>
          </p:nvPr>
        </p:nvGraphicFramePr>
        <p:xfrm>
          <a:off x="952500" y="3828474"/>
          <a:ext cx="7264400" cy="2844800"/>
        </p:xfrm>
        <a:graphic>
          <a:graphicData uri="http://schemas.openxmlformats.org/drawingml/2006/table">
            <a:tbl>
              <a:tblPr/>
              <a:tblGrid>
                <a:gridCol w="1816100"/>
                <a:gridCol w="1816100"/>
                <a:gridCol w="1816100"/>
                <a:gridCol w="1816100"/>
              </a:tblGrid>
              <a:tr h="406400">
                <a:tc>
                  <a:txBody>
                    <a:bodyPr/>
                    <a:lstStyle/>
                    <a:p>
                      <a:pPr algn="l" fontAlgn="b"/>
                      <a:r>
                        <a:rPr lang="en-US" sz="2000" b="0" i="0" u="none" strike="noStrike" dirty="0">
                          <a:solidFill>
                            <a:srgbClr val="000000"/>
                          </a:solidFill>
                          <a:effectLst/>
                          <a:latin typeface="Gotham Bold"/>
                          <a:cs typeface="Gotham Bold"/>
                        </a:rPr>
                        <a:t>Education</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Bold"/>
                          <a:cs typeface="Gotham Bold"/>
                        </a:rPr>
                        <a:t>Gender</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Bold"/>
                          <a:cs typeface="Gotham Bold"/>
                        </a:rPr>
                        <a:t>Insurance</a:t>
                      </a:r>
                    </a:p>
                  </a:txBody>
                  <a:tcPr marL="12700" marR="12700" marT="12700" marB="0" anchor="b">
                    <a:lnL>
                      <a:noFill/>
                    </a:lnL>
                    <a:lnR>
                      <a:noFill/>
                    </a:lnR>
                    <a:lnT>
                      <a:noFill/>
                    </a:lnT>
                    <a:lnB>
                      <a:noFill/>
                    </a:lnB>
                  </a:tcPr>
                </a:tc>
                <a:tc>
                  <a:txBody>
                    <a:bodyPr/>
                    <a:lstStyle/>
                    <a:p>
                      <a:pPr algn="l" fontAlgn="b"/>
                      <a:r>
                        <a:rPr lang="en-US" sz="2000" b="0" i="0" u="none" strike="noStrike" dirty="0">
                          <a:solidFill>
                            <a:srgbClr val="000000"/>
                          </a:solidFill>
                          <a:effectLst/>
                          <a:latin typeface="Gotham Bold"/>
                          <a:cs typeface="Gotham Bold"/>
                        </a:rPr>
                        <a:t>Count</a:t>
                      </a:r>
                    </a:p>
                  </a:txBody>
                  <a:tcPr marL="12700" marR="12700" marT="12700" marB="0" anchor="b">
                    <a:lnL>
                      <a:noFill/>
                    </a:lnL>
                    <a:lnR>
                      <a:noFill/>
                    </a:lnR>
                    <a:lnT>
                      <a:noFill/>
                    </a:lnT>
                    <a:lnB>
                      <a:noFill/>
                    </a:lnB>
                  </a:tcPr>
                </a:tc>
              </a:tr>
              <a:tr h="406400">
                <a:tc>
                  <a:txBody>
                    <a:bodyPr/>
                    <a:lstStyle/>
                    <a:p>
                      <a:pPr algn="l" fontAlgn="b"/>
                      <a:r>
                        <a:rPr lang="sv-SE" sz="2000" b="0" i="0" u="none" strike="noStrike" dirty="0">
                          <a:solidFill>
                            <a:srgbClr val="000000"/>
                          </a:solidFill>
                          <a:effectLst/>
                          <a:latin typeface="Gotham Light"/>
                          <a:cs typeface="Gotham Light"/>
                        </a:rPr>
                        <a:t>Under 15</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Male</a:t>
                      </a:r>
                    </a:p>
                  </a:txBody>
                  <a:tcPr marL="12700" marR="12700" marT="12700" marB="0" anchor="b">
                    <a:lnL>
                      <a:noFill/>
                    </a:lnL>
                    <a:lnR>
                      <a:noFill/>
                    </a:lnR>
                    <a:lnT>
                      <a:noFill/>
                    </a:lnT>
                    <a:lnB>
                      <a:noFill/>
                    </a:lnB>
                  </a:tcPr>
                </a:tc>
                <a:tc>
                  <a:txBody>
                    <a:bodyPr/>
                    <a:lstStyle/>
                    <a:p>
                      <a:pPr algn="l" fontAlgn="b"/>
                      <a:r>
                        <a:rPr lang="hu-HU" sz="2000" b="0" i="0" u="none" strike="noStrike">
                          <a:solidFill>
                            <a:srgbClr val="000000"/>
                          </a:solidFill>
                          <a:effectLst/>
                          <a:latin typeface="Gotham Light"/>
                          <a:cs typeface="Gotham Light"/>
                        </a:rPr>
                        <a:t>yes</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27353</a:t>
                      </a:r>
                    </a:p>
                  </a:txBody>
                  <a:tcPr marL="12700" marR="12700" marT="12700" marB="0" anchor="b">
                    <a:lnL>
                      <a:noFill/>
                    </a:lnL>
                    <a:lnR>
                      <a:noFill/>
                    </a:lnR>
                    <a:lnT>
                      <a:noFill/>
                    </a:lnT>
                    <a:lnB>
                      <a:noFill/>
                    </a:lnB>
                  </a:tcPr>
                </a:tc>
              </a:tr>
              <a:tr h="406400">
                <a:tc>
                  <a:txBody>
                    <a:bodyPr/>
                    <a:lstStyle/>
                    <a:p>
                      <a:pPr algn="l" fontAlgn="b"/>
                      <a:r>
                        <a:rPr lang="sv-SE" sz="2000" b="0" i="0" u="none" strike="noStrike" dirty="0">
                          <a:solidFill>
                            <a:srgbClr val="000000"/>
                          </a:solidFill>
                          <a:effectLst/>
                          <a:latin typeface="Gotham Light"/>
                          <a:cs typeface="Gotham Light"/>
                        </a:rPr>
                        <a:t>Under 15</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Male</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no</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3321</a:t>
                      </a:r>
                    </a:p>
                  </a:txBody>
                  <a:tcPr marL="12700" marR="12700" marT="12700" marB="0" anchor="b">
                    <a:lnL>
                      <a:noFill/>
                    </a:lnL>
                    <a:lnR>
                      <a:noFill/>
                    </a:lnR>
                    <a:lnT>
                      <a:noFill/>
                    </a:lnT>
                    <a:lnB>
                      <a:noFill/>
                    </a:lnB>
                  </a:tcPr>
                </a:tc>
              </a:tr>
              <a:tr h="406400">
                <a:tc>
                  <a:txBody>
                    <a:bodyPr/>
                    <a:lstStyle/>
                    <a:p>
                      <a:pPr algn="l" fontAlgn="b"/>
                      <a:r>
                        <a:rPr lang="sv-SE" sz="2000" b="0" i="0" u="none" strike="noStrike">
                          <a:solidFill>
                            <a:srgbClr val="000000"/>
                          </a:solidFill>
                          <a:effectLst/>
                          <a:latin typeface="Gotham Light"/>
                          <a:cs typeface="Gotham Light"/>
                        </a:rPr>
                        <a:t>Under 15</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Female</a:t>
                      </a:r>
                    </a:p>
                  </a:txBody>
                  <a:tcPr marL="12700" marR="12700" marT="12700" marB="0" anchor="b">
                    <a:lnL>
                      <a:noFill/>
                    </a:lnL>
                    <a:lnR>
                      <a:noFill/>
                    </a:lnR>
                    <a:lnT>
                      <a:noFill/>
                    </a:lnT>
                    <a:lnB>
                      <a:noFill/>
                    </a:lnB>
                  </a:tcPr>
                </a:tc>
                <a:tc>
                  <a:txBody>
                    <a:bodyPr/>
                    <a:lstStyle/>
                    <a:p>
                      <a:pPr algn="l" fontAlgn="b"/>
                      <a:r>
                        <a:rPr lang="hu-HU" sz="2000" b="0" i="0" u="none" strike="noStrike">
                          <a:solidFill>
                            <a:srgbClr val="000000"/>
                          </a:solidFill>
                          <a:effectLst/>
                          <a:latin typeface="Gotham Light"/>
                          <a:cs typeface="Gotham Light"/>
                        </a:rPr>
                        <a:t>yes</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26263</a:t>
                      </a:r>
                    </a:p>
                  </a:txBody>
                  <a:tcPr marL="12700" marR="12700" marT="12700" marB="0" anchor="b">
                    <a:lnL>
                      <a:noFill/>
                    </a:lnL>
                    <a:lnR>
                      <a:noFill/>
                    </a:lnR>
                    <a:lnT>
                      <a:noFill/>
                    </a:lnT>
                    <a:lnB>
                      <a:noFill/>
                    </a:lnB>
                  </a:tcPr>
                </a:tc>
              </a:tr>
              <a:tr h="406400">
                <a:tc>
                  <a:txBody>
                    <a:bodyPr/>
                    <a:lstStyle/>
                    <a:p>
                      <a:pPr algn="l" fontAlgn="b"/>
                      <a:r>
                        <a:rPr lang="sv-SE" sz="2000" b="0" i="0" u="none" strike="noStrike">
                          <a:solidFill>
                            <a:srgbClr val="000000"/>
                          </a:solidFill>
                          <a:effectLst/>
                          <a:latin typeface="Gotham Light"/>
                          <a:cs typeface="Gotham Light"/>
                        </a:rPr>
                        <a:t>Under 15</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Female</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no</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3321</a:t>
                      </a:r>
                    </a:p>
                  </a:txBody>
                  <a:tcPr marL="12700" marR="12700" marT="12700" marB="0" anchor="b">
                    <a:lnL>
                      <a:noFill/>
                    </a:lnL>
                    <a:lnR>
                      <a:noFill/>
                    </a:lnR>
                    <a:lnT>
                      <a:noFill/>
                    </a:lnT>
                    <a:lnB>
                      <a:noFill/>
                    </a:lnB>
                  </a:tcPr>
                </a:tc>
              </a:tr>
              <a:tr h="406400">
                <a:tc>
                  <a:txBody>
                    <a:bodyPr/>
                    <a:lstStyle/>
                    <a:p>
                      <a:pPr algn="l" fontAlgn="b"/>
                      <a:r>
                        <a:rPr lang="pt-BR" sz="2000" b="0" i="0" u="none" strike="noStrike">
                          <a:solidFill>
                            <a:srgbClr val="000000"/>
                          </a:solidFill>
                          <a:effectLst/>
                          <a:latin typeface="Gotham Light"/>
                          <a:cs typeface="Gotham Light"/>
                        </a:rPr>
                        <a:t>No HS</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Male</a:t>
                      </a:r>
                    </a:p>
                  </a:txBody>
                  <a:tcPr marL="12700" marR="12700" marT="12700" marB="0" anchor="b">
                    <a:lnL>
                      <a:noFill/>
                    </a:lnL>
                    <a:lnR>
                      <a:noFill/>
                    </a:lnR>
                    <a:lnT>
                      <a:noFill/>
                    </a:lnT>
                    <a:lnB>
                      <a:noFill/>
                    </a:lnB>
                  </a:tcPr>
                </a:tc>
                <a:tc>
                  <a:txBody>
                    <a:bodyPr/>
                    <a:lstStyle/>
                    <a:p>
                      <a:pPr algn="l" fontAlgn="b"/>
                      <a:r>
                        <a:rPr lang="hu-HU" sz="2000" b="0" i="0" u="none" strike="noStrike">
                          <a:solidFill>
                            <a:srgbClr val="000000"/>
                          </a:solidFill>
                          <a:effectLst/>
                          <a:latin typeface="Gotham Light"/>
                          <a:cs typeface="Gotham Light"/>
                        </a:rPr>
                        <a:t>yes</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16950</a:t>
                      </a:r>
                    </a:p>
                  </a:txBody>
                  <a:tcPr marL="12700" marR="12700" marT="12700" marB="0" anchor="b">
                    <a:lnL>
                      <a:noFill/>
                    </a:lnL>
                    <a:lnR>
                      <a:noFill/>
                    </a:lnR>
                    <a:lnT>
                      <a:noFill/>
                    </a:lnT>
                    <a:lnB>
                      <a:noFill/>
                    </a:lnB>
                  </a:tcPr>
                </a:tc>
              </a:tr>
              <a:tr h="406400">
                <a:tc>
                  <a:txBody>
                    <a:bodyPr/>
                    <a:lstStyle/>
                    <a:p>
                      <a:pPr algn="l" fontAlgn="b"/>
                      <a:r>
                        <a:rPr lang="pt-BR" sz="2000" b="0" i="0" u="none" strike="noStrike">
                          <a:solidFill>
                            <a:srgbClr val="000000"/>
                          </a:solidFill>
                          <a:effectLst/>
                          <a:latin typeface="Gotham Light"/>
                          <a:cs typeface="Gotham Light"/>
                        </a:rPr>
                        <a:t>No HS</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Male</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no</a:t>
                      </a:r>
                    </a:p>
                  </a:txBody>
                  <a:tcPr marL="12700" marR="12700" marT="12700" marB="0" anchor="b">
                    <a:lnL>
                      <a:noFill/>
                    </a:lnL>
                    <a:lnR>
                      <a:noFill/>
                    </a:lnR>
                    <a:lnT>
                      <a:noFill/>
                    </a:lnT>
                    <a:lnB>
                      <a:noFill/>
                    </a:lnB>
                  </a:tcPr>
                </a:tc>
                <a:tc>
                  <a:txBody>
                    <a:bodyPr/>
                    <a:lstStyle/>
                    <a:p>
                      <a:pPr algn="l" fontAlgn="b"/>
                      <a:r>
                        <a:rPr lang="en-US" sz="2000" b="0" i="0" u="none" strike="noStrike" dirty="0">
                          <a:solidFill>
                            <a:srgbClr val="000000"/>
                          </a:solidFill>
                          <a:effectLst/>
                          <a:latin typeface="Gotham Light"/>
                          <a:cs typeface="Gotham Light"/>
                        </a:rPr>
                        <a:t>6568</a:t>
                      </a:r>
                    </a:p>
                  </a:txBody>
                  <a:tcPr marL="12700" marR="12700" marT="12700" marB="0" anchor="b">
                    <a:lnL>
                      <a:noFill/>
                    </a:lnL>
                    <a:lnR>
                      <a:noFill/>
                    </a:lnR>
                    <a:lnT>
                      <a:noFill/>
                    </a:lnT>
                    <a:lnB>
                      <a:noFill/>
                    </a:lnB>
                  </a:tcPr>
                </a:tc>
              </a:tr>
            </a:tbl>
          </a:graphicData>
        </a:graphic>
      </p:graphicFrame>
    </p:spTree>
    <p:extLst>
      <p:ext uri="{BB962C8B-B14F-4D97-AF65-F5344CB8AC3E}">
        <p14:creationId xmlns:p14="http://schemas.microsoft.com/office/powerpoint/2010/main" val="178211811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to tell a story with data?</a:t>
            </a:r>
            <a:endParaRPr lang="en-US" dirty="0"/>
          </a:p>
        </p:txBody>
      </p:sp>
      <p:sp>
        <p:nvSpPr>
          <p:cNvPr id="3" name="Content Placeholder 2"/>
          <p:cNvSpPr>
            <a:spLocks noGrp="1"/>
          </p:cNvSpPr>
          <p:nvPr>
            <p:ph idx="1"/>
          </p:nvPr>
        </p:nvSpPr>
        <p:spPr/>
        <p:txBody>
          <a:bodyPr/>
          <a:lstStyle/>
          <a:p>
            <a:r>
              <a:rPr lang="en-US" dirty="0" smtClean="0"/>
              <a:t>Quantify with statistics</a:t>
            </a:r>
          </a:p>
          <a:p>
            <a:r>
              <a:rPr lang="en-US" dirty="0" smtClean="0"/>
              <a:t>Explain with visualizations</a:t>
            </a:r>
          </a:p>
          <a:p>
            <a:pPr marL="0" indent="0">
              <a:buNone/>
            </a:pPr>
            <a:endParaRPr lang="en-US" dirty="0"/>
          </a:p>
        </p:txBody>
      </p:sp>
      <p:sp>
        <p:nvSpPr>
          <p:cNvPr id="4" name="Rectangle 3"/>
          <p:cNvSpPr/>
          <p:nvPr/>
        </p:nvSpPr>
        <p:spPr>
          <a:xfrm>
            <a:off x="2492716" y="4066608"/>
            <a:ext cx="1789272" cy="584776"/>
          </a:xfrm>
          <a:prstGeom prst="rect">
            <a:avLst/>
          </a:prstGeom>
        </p:spPr>
        <p:txBody>
          <a:bodyPr wrap="none">
            <a:spAutoFit/>
          </a:bodyPr>
          <a:lstStyle/>
          <a:p>
            <a:r>
              <a:rPr lang="en-US" sz="3200" dirty="0" smtClean="0"/>
              <a:t>Statistical</a:t>
            </a:r>
          </a:p>
        </p:txBody>
      </p:sp>
      <p:sp>
        <p:nvSpPr>
          <p:cNvPr id="5" name="Rectangle 4"/>
          <p:cNvSpPr/>
          <p:nvPr/>
        </p:nvSpPr>
        <p:spPr>
          <a:xfrm>
            <a:off x="4254577" y="4066608"/>
            <a:ext cx="1642597" cy="584776"/>
          </a:xfrm>
          <a:prstGeom prst="rect">
            <a:avLst/>
          </a:prstGeom>
        </p:spPr>
        <p:txBody>
          <a:bodyPr wrap="none">
            <a:spAutoFit/>
          </a:bodyPr>
          <a:lstStyle/>
          <a:p>
            <a:r>
              <a:rPr lang="en-US" sz="3200" dirty="0" smtClean="0"/>
              <a:t>Graphics</a:t>
            </a:r>
          </a:p>
        </p:txBody>
      </p:sp>
    </p:spTree>
    <p:extLst>
      <p:ext uri="{BB962C8B-B14F-4D97-AF65-F5344CB8AC3E}">
        <p14:creationId xmlns:p14="http://schemas.microsoft.com/office/powerpoint/2010/main" val="35882168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mph" presetSubtype="2" fill="hold" grpId="1" nodeType="clickEffect">
                                  <p:stCondLst>
                                    <p:cond delay="0"/>
                                  </p:stCondLst>
                                  <p:childTnLst>
                                    <p:animClr clrSpc="rgb" dir="cw">
                                      <p:cBhvr override="childStyle">
                                        <p:cTn id="12" dur="500" fill="hold"/>
                                        <p:tgtEl>
                                          <p:spTgt spid="4"/>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714"/>
            <a:ext cx="8229600" cy="1143000"/>
          </a:xfrm>
        </p:spPr>
        <p:txBody>
          <a:bodyPr>
            <a:normAutofit fontScale="90000"/>
          </a:bodyPr>
          <a:lstStyle/>
          <a:p>
            <a:r>
              <a:rPr lang="en-US" dirty="0" smtClean="0"/>
              <a:t>Statistics is about distributions</a:t>
            </a:r>
            <a:endParaRPr lang="en-US" dirty="0"/>
          </a:p>
        </p:txBody>
      </p:sp>
      <p:pic>
        <p:nvPicPr>
          <p:cNvPr id="5" name="Picture 4"/>
          <p:cNvPicPr>
            <a:picLocks noChangeAspect="1"/>
          </p:cNvPicPr>
          <p:nvPr/>
        </p:nvPicPr>
        <p:blipFill>
          <a:blip r:embed="rId3"/>
          <a:stretch>
            <a:fillRect/>
          </a:stretch>
        </p:blipFill>
        <p:spPr>
          <a:xfrm>
            <a:off x="0" y="1063771"/>
            <a:ext cx="9144000" cy="5897880"/>
          </a:xfrm>
          <a:prstGeom prst="rect">
            <a:avLst/>
          </a:prstGeom>
        </p:spPr>
      </p:pic>
    </p:spTree>
    <p:extLst>
      <p:ext uri="{BB962C8B-B14F-4D97-AF65-F5344CB8AC3E}">
        <p14:creationId xmlns:p14="http://schemas.microsoft.com/office/powerpoint/2010/main" val="264060319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0093"/>
            <a:ext cx="8229600" cy="5554376"/>
          </a:xfrm>
        </p:spPr>
        <p:txBody>
          <a:bodyPr>
            <a:noAutofit/>
          </a:bodyPr>
          <a:lstStyle/>
          <a:p>
            <a:r>
              <a:rPr lang="en-US" sz="3200" dirty="0"/>
              <a:t>s</a:t>
            </a:r>
            <a:r>
              <a:rPr lang="en-US" sz="3200" dirty="0" smtClean="0"/>
              <a:t>ummarizing distribution w/ numbers</a:t>
            </a:r>
            <a:br>
              <a:rPr lang="en-US" sz="3200" dirty="0" smtClean="0"/>
            </a:br>
            <a:r>
              <a:rPr lang="en-US" sz="3200" dirty="0" smtClean="0">
                <a:solidFill>
                  <a:schemeClr val="bg1">
                    <a:lumMod val="65000"/>
                  </a:schemeClr>
                </a:solidFill>
              </a:rPr>
              <a:t>summarizing distribution w/ trends</a:t>
            </a:r>
            <a:br>
              <a:rPr lang="en-US" sz="3200" dirty="0" smtClean="0">
                <a:solidFill>
                  <a:schemeClr val="bg1">
                    <a:lumMod val="65000"/>
                  </a:schemeClr>
                </a:solidFill>
              </a:rPr>
            </a:br>
            <a:r>
              <a:rPr lang="en-US" sz="3200" dirty="0" smtClean="0">
                <a:solidFill>
                  <a:schemeClr val="bg1">
                    <a:lumMod val="65000"/>
                  </a:schemeClr>
                </a:solidFill>
              </a:rPr>
              <a:t>comparing distributions</a:t>
            </a:r>
            <a:br>
              <a:rPr lang="en-US" sz="3200" dirty="0" smtClean="0">
                <a:solidFill>
                  <a:schemeClr val="bg1">
                    <a:lumMod val="65000"/>
                  </a:schemeClr>
                </a:solidFill>
              </a:rPr>
            </a:br>
            <a:r>
              <a:rPr lang="en-US" sz="3200" dirty="0" smtClean="0">
                <a:solidFill>
                  <a:schemeClr val="bg1">
                    <a:lumMod val="65000"/>
                  </a:schemeClr>
                </a:solidFill>
              </a:rPr>
              <a:t>correlating distributions</a:t>
            </a:r>
            <a:endParaRPr lang="en-US" sz="3200" dirty="0">
              <a:solidFill>
                <a:schemeClr val="bg1">
                  <a:lumMod val="65000"/>
                </a:schemeClr>
              </a:solidFill>
            </a:endParaRPr>
          </a:p>
        </p:txBody>
      </p:sp>
    </p:spTree>
    <p:extLst>
      <p:ext uri="{BB962C8B-B14F-4D97-AF65-F5344CB8AC3E}">
        <p14:creationId xmlns:p14="http://schemas.microsoft.com/office/powerpoint/2010/main" val="363711701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714"/>
            <a:ext cx="8229600" cy="1143000"/>
          </a:xfrm>
        </p:spPr>
        <p:txBody>
          <a:bodyPr/>
          <a:lstStyle/>
          <a:p>
            <a:r>
              <a:rPr lang="en-US" dirty="0" smtClean="0"/>
              <a:t>Summarize me</a:t>
            </a:r>
            <a:endParaRPr lang="en-US" dirty="0"/>
          </a:p>
        </p:txBody>
      </p:sp>
      <p:pic>
        <p:nvPicPr>
          <p:cNvPr id="5" name="Picture 4"/>
          <p:cNvPicPr>
            <a:picLocks noChangeAspect="1"/>
          </p:cNvPicPr>
          <p:nvPr/>
        </p:nvPicPr>
        <p:blipFill>
          <a:blip r:embed="rId3"/>
          <a:stretch>
            <a:fillRect/>
          </a:stretch>
        </p:blipFill>
        <p:spPr>
          <a:xfrm>
            <a:off x="0" y="1063771"/>
            <a:ext cx="9144000" cy="5897880"/>
          </a:xfrm>
          <a:prstGeom prst="rect">
            <a:avLst/>
          </a:prstGeom>
        </p:spPr>
      </p:pic>
    </p:spTree>
    <p:extLst>
      <p:ext uri="{BB962C8B-B14F-4D97-AF65-F5344CB8AC3E}">
        <p14:creationId xmlns:p14="http://schemas.microsoft.com/office/powerpoint/2010/main" val="211211520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Quantifying uncertainty</a:t>
            </a:r>
            <a:endParaRPr lang="en-US" dirty="0"/>
          </a:p>
        </p:txBody>
      </p:sp>
      <p:cxnSp>
        <p:nvCxnSpPr>
          <p:cNvPr id="7" name="Straight Connector 6"/>
          <p:cNvCxnSpPr/>
          <p:nvPr/>
        </p:nvCxnSpPr>
        <p:spPr>
          <a:xfrm rot="5400000" flipV="1">
            <a:off x="4370757" y="4549810"/>
            <a:ext cx="749246" cy="9136"/>
          </a:xfrm>
          <a:prstGeom prst="line">
            <a:avLst/>
          </a:prstGeom>
          <a:ln w="76200" cmpd="sng"/>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rot="5400000" flipV="1">
            <a:off x="3368718" y="4549810"/>
            <a:ext cx="749246" cy="9136"/>
          </a:xfrm>
          <a:prstGeom prst="line">
            <a:avLst/>
          </a:prstGeom>
          <a:ln w="76200" cmpd="sng"/>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5400000">
            <a:off x="4137822" y="4554378"/>
            <a:ext cx="237566" cy="0"/>
          </a:xfrm>
          <a:prstGeom prst="line">
            <a:avLst/>
          </a:prstGeom>
          <a:ln w="762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1762217" y="5857930"/>
            <a:ext cx="5456130" cy="0"/>
          </a:xfrm>
          <a:prstGeom prst="line">
            <a:avLst/>
          </a:prstGeom>
          <a:ln w="76200" cmpd="sng">
            <a:tailEnd type="arrow"/>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1442283" y="5572768"/>
            <a:ext cx="366657" cy="523220"/>
          </a:xfrm>
          <a:prstGeom prst="rect">
            <a:avLst/>
          </a:prstGeom>
          <a:noFill/>
        </p:spPr>
        <p:txBody>
          <a:bodyPr wrap="none" rtlCol="0">
            <a:spAutoFit/>
          </a:bodyPr>
          <a:lstStyle/>
          <a:p>
            <a:r>
              <a:rPr lang="en-US" sz="2800" dirty="0" smtClean="0"/>
              <a:t>0</a:t>
            </a:r>
            <a:endParaRPr lang="en-US" sz="2800" dirty="0"/>
          </a:p>
        </p:txBody>
      </p:sp>
      <p:sp>
        <p:nvSpPr>
          <p:cNvPr id="20" name="TextBox 19"/>
          <p:cNvSpPr txBox="1"/>
          <p:nvPr/>
        </p:nvSpPr>
        <p:spPr>
          <a:xfrm>
            <a:off x="2511657" y="5969508"/>
            <a:ext cx="4010858" cy="523220"/>
          </a:xfrm>
          <a:prstGeom prst="rect">
            <a:avLst/>
          </a:prstGeom>
          <a:noFill/>
        </p:spPr>
        <p:txBody>
          <a:bodyPr wrap="none" rtlCol="0">
            <a:spAutoFit/>
          </a:bodyPr>
          <a:lstStyle/>
          <a:p>
            <a:r>
              <a:rPr lang="en-US" sz="2800" dirty="0"/>
              <a:t>m</a:t>
            </a:r>
            <a:r>
              <a:rPr lang="en-US" sz="2800" dirty="0" smtClean="0"/>
              <a:t>inutes spent commuting</a:t>
            </a:r>
            <a:endParaRPr lang="en-US" sz="2800" dirty="0"/>
          </a:p>
        </p:txBody>
      </p:sp>
      <p:sp>
        <p:nvSpPr>
          <p:cNvPr id="21" name="TextBox 20"/>
          <p:cNvSpPr txBox="1"/>
          <p:nvPr/>
        </p:nvSpPr>
        <p:spPr>
          <a:xfrm>
            <a:off x="3647229" y="4613889"/>
            <a:ext cx="1218753" cy="830997"/>
          </a:xfrm>
          <a:prstGeom prst="rect">
            <a:avLst/>
          </a:prstGeom>
          <a:noFill/>
        </p:spPr>
        <p:txBody>
          <a:bodyPr wrap="none" rtlCol="0">
            <a:spAutoFit/>
          </a:bodyPr>
          <a:lstStyle/>
          <a:p>
            <a:pPr algn="ctr"/>
            <a:r>
              <a:rPr lang="en-US" sz="2400" dirty="0" smtClean="0"/>
              <a:t>US avg.</a:t>
            </a:r>
          </a:p>
          <a:p>
            <a:pPr algn="ctr"/>
            <a:r>
              <a:rPr lang="en-US" sz="2400" dirty="0" smtClean="0"/>
              <a:t>(census)</a:t>
            </a:r>
            <a:endParaRPr lang="en-US" sz="2400" dirty="0"/>
          </a:p>
        </p:txBody>
      </p:sp>
      <p:cxnSp>
        <p:nvCxnSpPr>
          <p:cNvPr id="23" name="Straight Connector 22"/>
          <p:cNvCxnSpPr/>
          <p:nvPr/>
        </p:nvCxnSpPr>
        <p:spPr>
          <a:xfrm rot="5400000" flipV="1">
            <a:off x="4672191" y="2847523"/>
            <a:ext cx="749246" cy="9136"/>
          </a:xfrm>
          <a:prstGeom prst="line">
            <a:avLst/>
          </a:prstGeom>
          <a:ln w="76200" cmpd="sng"/>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flipV="1">
            <a:off x="1439433" y="2907034"/>
            <a:ext cx="749246" cy="9136"/>
          </a:xfrm>
          <a:prstGeom prst="line">
            <a:avLst/>
          </a:prstGeom>
          <a:ln w="76200" cmpd="sng"/>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3388483" y="2852091"/>
            <a:ext cx="237566" cy="0"/>
          </a:xfrm>
          <a:prstGeom prst="line">
            <a:avLst/>
          </a:prstGeom>
          <a:ln w="762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2956200" y="2911602"/>
            <a:ext cx="1102135" cy="830997"/>
          </a:xfrm>
          <a:prstGeom prst="rect">
            <a:avLst/>
          </a:prstGeom>
          <a:noFill/>
        </p:spPr>
        <p:txBody>
          <a:bodyPr wrap="none" rtlCol="0">
            <a:spAutoFit/>
          </a:bodyPr>
          <a:lstStyle/>
          <a:p>
            <a:pPr algn="ctr"/>
            <a:r>
              <a:rPr lang="en-US" sz="2400" dirty="0" smtClean="0"/>
              <a:t>US avg.</a:t>
            </a:r>
          </a:p>
          <a:p>
            <a:pPr algn="ctr"/>
            <a:r>
              <a:rPr lang="en-US" sz="2400" dirty="0" smtClean="0"/>
              <a:t>(6.885)</a:t>
            </a:r>
            <a:endParaRPr lang="en-US" sz="2400" dirty="0"/>
          </a:p>
        </p:txBody>
      </p:sp>
    </p:spTree>
    <p:extLst>
      <p:ext uri="{BB962C8B-B14F-4D97-AF65-F5344CB8AC3E}">
        <p14:creationId xmlns:p14="http://schemas.microsoft.com/office/powerpoint/2010/main" val="36674151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0093"/>
            <a:ext cx="8229600" cy="5554376"/>
          </a:xfrm>
        </p:spPr>
        <p:txBody>
          <a:bodyPr>
            <a:noAutofit/>
          </a:bodyPr>
          <a:lstStyle/>
          <a:p>
            <a:r>
              <a:rPr lang="en-US" sz="3200" dirty="0">
                <a:solidFill>
                  <a:srgbClr val="A6A6A6"/>
                </a:solidFill>
              </a:rPr>
              <a:t>s</a:t>
            </a:r>
            <a:r>
              <a:rPr lang="en-US" sz="3200" dirty="0" smtClean="0">
                <a:solidFill>
                  <a:srgbClr val="A6A6A6"/>
                </a:solidFill>
              </a:rPr>
              <a:t>ummarizing distribution w/ numbers</a:t>
            </a:r>
            <a:r>
              <a:rPr lang="en-US" sz="3200" dirty="0" smtClean="0"/>
              <a:t/>
            </a:r>
            <a:br>
              <a:rPr lang="en-US" sz="3200" dirty="0" smtClean="0"/>
            </a:br>
            <a:r>
              <a:rPr lang="en-US" sz="3200" dirty="0" smtClean="0"/>
              <a:t>summarizing distribution w/ trends</a:t>
            </a:r>
            <a:br>
              <a:rPr lang="en-US" sz="3200" dirty="0" smtClean="0"/>
            </a:br>
            <a:r>
              <a:rPr lang="en-US" sz="3200" dirty="0" smtClean="0">
                <a:solidFill>
                  <a:srgbClr val="A6A6A6"/>
                </a:solidFill>
              </a:rPr>
              <a:t>comparing distributions</a:t>
            </a:r>
            <a:br>
              <a:rPr lang="en-US" sz="3200" dirty="0" smtClean="0">
                <a:solidFill>
                  <a:srgbClr val="A6A6A6"/>
                </a:solidFill>
              </a:rPr>
            </a:br>
            <a:r>
              <a:rPr lang="en-US" sz="3200" dirty="0" smtClean="0">
                <a:solidFill>
                  <a:srgbClr val="A6A6A6"/>
                </a:solidFill>
              </a:rPr>
              <a:t>correlating distributions</a:t>
            </a:r>
            <a:endParaRPr lang="en-US" sz="3200" dirty="0">
              <a:solidFill>
                <a:srgbClr val="A6A6A6"/>
              </a:solidFill>
            </a:endParaRPr>
          </a:p>
        </p:txBody>
      </p:sp>
    </p:spTree>
    <p:extLst>
      <p:ext uri="{BB962C8B-B14F-4D97-AF65-F5344CB8AC3E}">
        <p14:creationId xmlns:p14="http://schemas.microsoft.com/office/powerpoint/2010/main" val="195708928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Distributional trends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65546" y="1354801"/>
            <a:ext cx="8532091" cy="5503199"/>
          </a:xfrm>
          <a:prstGeom prst="rect">
            <a:avLst/>
          </a:prstGeom>
        </p:spPr>
      </p:pic>
    </p:spTree>
    <p:extLst>
      <p:ext uri="{BB962C8B-B14F-4D97-AF65-F5344CB8AC3E}">
        <p14:creationId xmlns:p14="http://schemas.microsoft.com/office/powerpoint/2010/main" val="166571881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Distributional trends</a:t>
            </a:r>
            <a:endParaRPr lang="en-US" dirty="0"/>
          </a:p>
        </p:txBody>
      </p:sp>
      <p:pic>
        <p:nvPicPr>
          <p:cNvPr id="5" name="Picture 4"/>
          <p:cNvPicPr>
            <a:picLocks noChangeAspect="1"/>
          </p:cNvPicPr>
          <p:nvPr/>
        </p:nvPicPr>
        <p:blipFill rotWithShape="1">
          <a:blip r:embed="rId2"/>
          <a:srcRect t="40053" b="36905"/>
          <a:stretch/>
        </p:blipFill>
        <p:spPr>
          <a:xfrm>
            <a:off x="1422400" y="3839742"/>
            <a:ext cx="6286500" cy="1580201"/>
          </a:xfrm>
          <a:prstGeom prst="rect">
            <a:avLst/>
          </a:prstGeom>
        </p:spPr>
      </p:pic>
    </p:spTree>
    <p:extLst>
      <p:ext uri="{BB962C8B-B14F-4D97-AF65-F5344CB8AC3E}">
        <p14:creationId xmlns:p14="http://schemas.microsoft.com/office/powerpoint/2010/main" val="57744298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998392" y="2572946"/>
            <a:ext cx="2860960" cy="2145720"/>
          </a:xfrm>
          <a:prstGeom prst="rect">
            <a:avLst/>
          </a:prstGeom>
        </p:spPr>
      </p:pic>
      <p:sp>
        <p:nvSpPr>
          <p:cNvPr id="6" name="TextBox 5"/>
          <p:cNvSpPr txBox="1"/>
          <p:nvPr/>
        </p:nvSpPr>
        <p:spPr>
          <a:xfrm>
            <a:off x="4201797" y="2152881"/>
            <a:ext cx="1142711" cy="2400657"/>
          </a:xfrm>
          <a:prstGeom prst="rect">
            <a:avLst/>
          </a:prstGeom>
          <a:noFill/>
        </p:spPr>
        <p:txBody>
          <a:bodyPr wrap="none" rtlCol="0">
            <a:spAutoFit/>
          </a:bodyPr>
          <a:lstStyle/>
          <a:p>
            <a:r>
              <a:rPr lang="en-US" sz="15000" dirty="0" smtClean="0"/>
              <a:t>&gt;</a:t>
            </a:r>
            <a:endParaRPr lang="en-US" sz="15000" dirty="0"/>
          </a:p>
        </p:txBody>
      </p:sp>
      <p:sp>
        <p:nvSpPr>
          <p:cNvPr id="7" name="TextBox 6"/>
          <p:cNvSpPr txBox="1"/>
          <p:nvPr/>
        </p:nvSpPr>
        <p:spPr>
          <a:xfrm>
            <a:off x="4347276" y="1374634"/>
            <a:ext cx="802674" cy="1692771"/>
          </a:xfrm>
          <a:prstGeom prst="rect">
            <a:avLst/>
          </a:prstGeom>
          <a:noFill/>
        </p:spPr>
        <p:txBody>
          <a:bodyPr wrap="none" rtlCol="0">
            <a:spAutoFit/>
          </a:bodyPr>
          <a:lstStyle/>
          <a:p>
            <a:r>
              <a:rPr lang="en-US" sz="10400" dirty="0" smtClean="0"/>
              <a:t>?</a:t>
            </a:r>
            <a:endParaRPr lang="en-US" sz="10400" dirty="0"/>
          </a:p>
        </p:txBody>
      </p:sp>
      <p:pic>
        <p:nvPicPr>
          <p:cNvPr id="9" name="Picture 8"/>
          <p:cNvPicPr>
            <a:picLocks noChangeAspect="1"/>
          </p:cNvPicPr>
          <p:nvPr/>
        </p:nvPicPr>
        <p:blipFill rotWithShape="1">
          <a:blip r:embed="rId4"/>
          <a:srcRect l="14424" r="20675" b="-5091"/>
          <a:stretch/>
        </p:blipFill>
        <p:spPr>
          <a:xfrm>
            <a:off x="328419" y="1751793"/>
            <a:ext cx="2758800" cy="3350307"/>
          </a:xfrm>
          <a:prstGeom prst="rect">
            <a:avLst/>
          </a:prstGeom>
        </p:spPr>
      </p:pic>
    </p:spTree>
    <p:extLst>
      <p:ext uri="{BB962C8B-B14F-4D97-AF65-F5344CB8AC3E}">
        <p14:creationId xmlns:p14="http://schemas.microsoft.com/office/powerpoint/2010/main" val="279720648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40053" b="36905"/>
          <a:stretch/>
        </p:blipFill>
        <p:spPr>
          <a:xfrm>
            <a:off x="1422400" y="3839742"/>
            <a:ext cx="6286500" cy="1580201"/>
          </a:xfrm>
          <a:prstGeom prst="rect">
            <a:avLst/>
          </a:prstGeom>
        </p:spPr>
      </p:pic>
      <p:cxnSp>
        <p:nvCxnSpPr>
          <p:cNvPr id="6" name="Straight Connector 5"/>
          <p:cNvCxnSpPr/>
          <p:nvPr/>
        </p:nvCxnSpPr>
        <p:spPr>
          <a:xfrm flipV="1">
            <a:off x="4577537" y="1831266"/>
            <a:ext cx="0" cy="915631"/>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565650" y="3026222"/>
            <a:ext cx="11887" cy="642877"/>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607272" y="531657"/>
            <a:ext cx="1940530" cy="769441"/>
          </a:xfrm>
          <a:prstGeom prst="rect">
            <a:avLst/>
          </a:prstGeom>
          <a:noFill/>
        </p:spPr>
        <p:txBody>
          <a:bodyPr wrap="none" rtlCol="0">
            <a:spAutoFit/>
          </a:bodyPr>
          <a:lstStyle/>
          <a:p>
            <a:r>
              <a:rPr lang="en-US" sz="4400" dirty="0" smtClean="0"/>
              <a:t>Median</a:t>
            </a:r>
            <a:endParaRPr lang="en-US" sz="4400" dirty="0"/>
          </a:p>
        </p:txBody>
      </p:sp>
    </p:spTree>
    <p:extLst>
      <p:ext uri="{BB962C8B-B14F-4D97-AF65-F5344CB8AC3E}">
        <p14:creationId xmlns:p14="http://schemas.microsoft.com/office/powerpoint/2010/main" val="153104461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40053" b="36905"/>
          <a:stretch/>
        </p:blipFill>
        <p:spPr>
          <a:xfrm>
            <a:off x="1422400" y="3839742"/>
            <a:ext cx="6286500" cy="1580201"/>
          </a:xfrm>
          <a:prstGeom prst="rect">
            <a:avLst/>
          </a:prstGeom>
        </p:spPr>
      </p:pic>
      <p:cxnSp>
        <p:nvCxnSpPr>
          <p:cNvPr id="6" name="Straight Connector 5"/>
          <p:cNvCxnSpPr/>
          <p:nvPr/>
        </p:nvCxnSpPr>
        <p:spPr>
          <a:xfrm flipV="1">
            <a:off x="4577537" y="1831266"/>
            <a:ext cx="0" cy="915631"/>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5069555"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4099724"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417544" y="561194"/>
            <a:ext cx="1159993" cy="769441"/>
          </a:xfrm>
          <a:prstGeom prst="rect">
            <a:avLst/>
          </a:prstGeom>
          <a:noFill/>
        </p:spPr>
        <p:txBody>
          <a:bodyPr wrap="none" rtlCol="0">
            <a:spAutoFit/>
          </a:bodyPr>
          <a:lstStyle/>
          <a:p>
            <a:r>
              <a:rPr lang="en-US" sz="4400" dirty="0" smtClean="0"/>
              <a:t>25%</a:t>
            </a:r>
            <a:endParaRPr lang="en-US" sz="4400" dirty="0"/>
          </a:p>
        </p:txBody>
      </p:sp>
      <p:sp>
        <p:nvSpPr>
          <p:cNvPr id="22" name="TextBox 21"/>
          <p:cNvSpPr txBox="1"/>
          <p:nvPr/>
        </p:nvSpPr>
        <p:spPr>
          <a:xfrm>
            <a:off x="4577537" y="582174"/>
            <a:ext cx="1159993" cy="769441"/>
          </a:xfrm>
          <a:prstGeom prst="rect">
            <a:avLst/>
          </a:prstGeom>
          <a:noFill/>
        </p:spPr>
        <p:txBody>
          <a:bodyPr wrap="none" rtlCol="0">
            <a:spAutoFit/>
          </a:bodyPr>
          <a:lstStyle/>
          <a:p>
            <a:r>
              <a:rPr lang="en-US" sz="4400" dirty="0"/>
              <a:t>7</a:t>
            </a:r>
            <a:r>
              <a:rPr lang="en-US" sz="4400" dirty="0" smtClean="0"/>
              <a:t>5%</a:t>
            </a:r>
            <a:endParaRPr lang="en-US" sz="4400" dirty="0"/>
          </a:p>
        </p:txBody>
      </p:sp>
      <p:cxnSp>
        <p:nvCxnSpPr>
          <p:cNvPr id="10" name="Straight Arrow Connector 9"/>
          <p:cNvCxnSpPr/>
          <p:nvPr/>
        </p:nvCxnSpPr>
        <p:spPr>
          <a:xfrm flipV="1">
            <a:off x="4099724" y="3026222"/>
            <a:ext cx="11887" cy="642877"/>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5057668" y="3026222"/>
            <a:ext cx="11887" cy="642877"/>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02025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40053" b="36905"/>
          <a:stretch/>
        </p:blipFill>
        <p:spPr>
          <a:xfrm>
            <a:off x="1422400" y="3839742"/>
            <a:ext cx="6286500" cy="1580201"/>
          </a:xfrm>
          <a:prstGeom prst="rect">
            <a:avLst/>
          </a:prstGeom>
        </p:spPr>
      </p:pic>
      <p:cxnSp>
        <p:nvCxnSpPr>
          <p:cNvPr id="6" name="Straight Connector 5"/>
          <p:cNvCxnSpPr/>
          <p:nvPr/>
        </p:nvCxnSpPr>
        <p:spPr>
          <a:xfrm flipV="1">
            <a:off x="4577537" y="1831266"/>
            <a:ext cx="0" cy="915631"/>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5069555"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4099724"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099724" y="2746898"/>
            <a:ext cx="969833" cy="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092620" y="1831275"/>
            <a:ext cx="969833" cy="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2107775" y="531657"/>
            <a:ext cx="4939524" cy="769441"/>
          </a:xfrm>
          <a:prstGeom prst="rect">
            <a:avLst/>
          </a:prstGeom>
          <a:noFill/>
        </p:spPr>
        <p:txBody>
          <a:bodyPr wrap="none" rtlCol="0">
            <a:spAutoFit/>
          </a:bodyPr>
          <a:lstStyle/>
          <a:p>
            <a:r>
              <a:rPr lang="en-US" sz="4400" dirty="0" smtClean="0"/>
              <a:t>Inner Quartile Range</a:t>
            </a:r>
            <a:endParaRPr lang="en-US" sz="4400" dirty="0"/>
          </a:p>
        </p:txBody>
      </p:sp>
      <p:sp>
        <p:nvSpPr>
          <p:cNvPr id="3" name="Left Brace 2"/>
          <p:cNvSpPr/>
          <p:nvPr/>
        </p:nvSpPr>
        <p:spPr>
          <a:xfrm rot="5400000">
            <a:off x="4450199" y="1032599"/>
            <a:ext cx="269450" cy="869833"/>
          </a:xfrm>
          <a:prstGeom prst="leftBrace">
            <a:avLst>
              <a:gd name="adj1" fmla="val 8333"/>
              <a:gd name="adj2" fmla="val 46604"/>
            </a:avLst>
          </a:prstGeom>
          <a:ln w="57150"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4397939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40053" b="36905"/>
          <a:stretch/>
        </p:blipFill>
        <p:spPr>
          <a:xfrm>
            <a:off x="1422400" y="3839742"/>
            <a:ext cx="6286500" cy="1580201"/>
          </a:xfrm>
          <a:prstGeom prst="rect">
            <a:avLst/>
          </a:prstGeom>
        </p:spPr>
      </p:pic>
      <p:cxnSp>
        <p:nvCxnSpPr>
          <p:cNvPr id="6" name="Straight Connector 5"/>
          <p:cNvCxnSpPr/>
          <p:nvPr/>
        </p:nvCxnSpPr>
        <p:spPr>
          <a:xfrm flipV="1">
            <a:off x="4577537" y="1831266"/>
            <a:ext cx="0" cy="915631"/>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5069555"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4099724"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6540893"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2617808"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099724" y="2746898"/>
            <a:ext cx="969833" cy="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092620" y="1831275"/>
            <a:ext cx="969833" cy="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2107775" y="561194"/>
            <a:ext cx="4899574" cy="769441"/>
          </a:xfrm>
          <a:prstGeom prst="rect">
            <a:avLst/>
          </a:prstGeom>
          <a:noFill/>
        </p:spPr>
        <p:txBody>
          <a:bodyPr wrap="none" rtlCol="0">
            <a:spAutoFit/>
          </a:bodyPr>
          <a:lstStyle/>
          <a:p>
            <a:r>
              <a:rPr lang="en-US" sz="4400" dirty="0" smtClean="0"/>
              <a:t>Whiskers / Extremes</a:t>
            </a:r>
            <a:endParaRPr lang="en-US" sz="4400" dirty="0"/>
          </a:p>
        </p:txBody>
      </p:sp>
      <p:cxnSp>
        <p:nvCxnSpPr>
          <p:cNvPr id="24" name="Straight Connector 23"/>
          <p:cNvCxnSpPr/>
          <p:nvPr/>
        </p:nvCxnSpPr>
        <p:spPr>
          <a:xfrm>
            <a:off x="2617808" y="2293800"/>
            <a:ext cx="1474812" cy="0"/>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5069557" y="2293800"/>
            <a:ext cx="1474812" cy="0"/>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2617808" y="3026222"/>
            <a:ext cx="11887" cy="642877"/>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6529006" y="3026222"/>
            <a:ext cx="11887" cy="642877"/>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236883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40053" b="36905"/>
          <a:stretch/>
        </p:blipFill>
        <p:spPr>
          <a:xfrm>
            <a:off x="1422400" y="3839742"/>
            <a:ext cx="6286500" cy="1580201"/>
          </a:xfrm>
          <a:prstGeom prst="rect">
            <a:avLst/>
          </a:prstGeom>
        </p:spPr>
      </p:pic>
      <p:cxnSp>
        <p:nvCxnSpPr>
          <p:cNvPr id="6" name="Straight Connector 5"/>
          <p:cNvCxnSpPr/>
          <p:nvPr/>
        </p:nvCxnSpPr>
        <p:spPr>
          <a:xfrm flipV="1">
            <a:off x="4577537" y="1831266"/>
            <a:ext cx="0" cy="915631"/>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5069555"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4099724"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6540893"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2617808"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099724" y="2746898"/>
            <a:ext cx="969833" cy="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092620" y="1831275"/>
            <a:ext cx="969833" cy="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617808" y="2293800"/>
            <a:ext cx="1474812" cy="0"/>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5069557" y="2293800"/>
            <a:ext cx="1474812" cy="0"/>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6689111" y="2207248"/>
            <a:ext cx="162429" cy="172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6930107" y="2207248"/>
            <a:ext cx="162429" cy="172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2145844" y="2207248"/>
            <a:ext cx="162429" cy="172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1983415" y="2207248"/>
            <a:ext cx="162429" cy="172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3577103" y="457815"/>
            <a:ext cx="2000868" cy="769441"/>
          </a:xfrm>
          <a:prstGeom prst="rect">
            <a:avLst/>
          </a:prstGeom>
          <a:noFill/>
        </p:spPr>
        <p:txBody>
          <a:bodyPr wrap="none" rtlCol="0">
            <a:spAutoFit/>
          </a:bodyPr>
          <a:lstStyle/>
          <a:p>
            <a:r>
              <a:rPr lang="en-US" sz="4400" dirty="0" smtClean="0"/>
              <a:t>Outliers</a:t>
            </a:r>
            <a:endParaRPr lang="en-US" sz="4400" dirty="0"/>
          </a:p>
        </p:txBody>
      </p:sp>
      <p:sp>
        <p:nvSpPr>
          <p:cNvPr id="2" name="Donut 1"/>
          <p:cNvSpPr/>
          <p:nvPr/>
        </p:nvSpPr>
        <p:spPr>
          <a:xfrm>
            <a:off x="6544369" y="5213188"/>
            <a:ext cx="548167" cy="398742"/>
          </a:xfrm>
          <a:prstGeom prst="donut">
            <a:avLst/>
          </a:prstGeom>
          <a:solidFill>
            <a:srgbClr val="008000"/>
          </a:solidFill>
          <a:ln w="127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Donut 21"/>
          <p:cNvSpPr/>
          <p:nvPr/>
        </p:nvSpPr>
        <p:spPr>
          <a:xfrm>
            <a:off x="2074377" y="5227956"/>
            <a:ext cx="548167" cy="398742"/>
          </a:xfrm>
          <a:prstGeom prst="donut">
            <a:avLst/>
          </a:prstGeom>
          <a:solidFill>
            <a:srgbClr val="008000"/>
          </a:solidFill>
          <a:ln w="127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23" name="Straight Arrow Connector 22"/>
          <p:cNvCxnSpPr/>
          <p:nvPr/>
        </p:nvCxnSpPr>
        <p:spPr>
          <a:xfrm flipV="1">
            <a:off x="6839653" y="2947824"/>
            <a:ext cx="11887" cy="2085427"/>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2206144" y="2947823"/>
            <a:ext cx="0" cy="2085428"/>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844239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flipV="1">
            <a:off x="4577537" y="1831266"/>
            <a:ext cx="0" cy="915631"/>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5069555"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4099724"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6540893"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2617808"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099724" y="2746898"/>
            <a:ext cx="969833" cy="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092620" y="1831275"/>
            <a:ext cx="969833" cy="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617808" y="2293800"/>
            <a:ext cx="1474812" cy="0"/>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5069557" y="2293800"/>
            <a:ext cx="1474812" cy="0"/>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6689111" y="2207248"/>
            <a:ext cx="162429" cy="172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6930107" y="2207248"/>
            <a:ext cx="162429" cy="172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2145844" y="2207248"/>
            <a:ext cx="162429" cy="172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1983415" y="2207248"/>
            <a:ext cx="162429" cy="172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887225" y="502119"/>
            <a:ext cx="5380624" cy="769441"/>
          </a:xfrm>
          <a:prstGeom prst="rect">
            <a:avLst/>
          </a:prstGeom>
          <a:noFill/>
        </p:spPr>
        <p:txBody>
          <a:bodyPr wrap="none" rtlCol="0">
            <a:spAutoFit/>
          </a:bodyPr>
          <a:lstStyle/>
          <a:p>
            <a:r>
              <a:rPr lang="en-US" sz="4400" dirty="0" smtClean="0"/>
              <a:t>Box-and-Whiskers Plot</a:t>
            </a:r>
            <a:endParaRPr lang="en-US" sz="4400" dirty="0"/>
          </a:p>
        </p:txBody>
      </p:sp>
      <p:grpSp>
        <p:nvGrpSpPr>
          <p:cNvPr id="2" name="Group 1"/>
          <p:cNvGrpSpPr/>
          <p:nvPr/>
        </p:nvGrpSpPr>
        <p:grpSpPr>
          <a:xfrm rot="5400000">
            <a:off x="2796105" y="4504691"/>
            <a:ext cx="3563497" cy="638634"/>
            <a:chOff x="1988155" y="1983666"/>
            <a:chExt cx="5109121" cy="915634"/>
          </a:xfrm>
        </p:grpSpPr>
        <p:cxnSp>
          <p:nvCxnSpPr>
            <p:cNvPr id="22" name="Straight Connector 21"/>
            <p:cNvCxnSpPr/>
            <p:nvPr/>
          </p:nvCxnSpPr>
          <p:spPr>
            <a:xfrm flipV="1">
              <a:off x="4582277" y="1983666"/>
              <a:ext cx="0" cy="915631"/>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5074295" y="19836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104464" y="19836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6545633" y="19836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V="1">
              <a:off x="2622548" y="19836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4104464" y="2899298"/>
              <a:ext cx="969833" cy="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4097360" y="1983675"/>
              <a:ext cx="969833" cy="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2622548" y="2446200"/>
              <a:ext cx="1474812" cy="0"/>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074297" y="2446200"/>
              <a:ext cx="1474812" cy="0"/>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sp>
          <p:nvSpPr>
            <p:cNvPr id="31" name="Oval 30"/>
            <p:cNvSpPr/>
            <p:nvPr/>
          </p:nvSpPr>
          <p:spPr>
            <a:xfrm>
              <a:off x="6693851" y="2359648"/>
              <a:ext cx="162429" cy="172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934847" y="2359648"/>
              <a:ext cx="162429" cy="172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2150584" y="2359648"/>
              <a:ext cx="162429" cy="172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1988155" y="2359648"/>
              <a:ext cx="162429" cy="172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9" name="Freeform 38"/>
          <p:cNvSpPr/>
          <p:nvPr/>
        </p:nvSpPr>
        <p:spPr>
          <a:xfrm>
            <a:off x="2303304" y="2894575"/>
            <a:ext cx="1801714" cy="3352556"/>
          </a:xfrm>
          <a:custGeom>
            <a:avLst/>
            <a:gdLst>
              <a:gd name="connsiteX0" fmla="*/ 162660 w 1816480"/>
              <a:gd name="connsiteY0" fmla="*/ 0 h 3324411"/>
              <a:gd name="connsiteX1" fmla="*/ 29763 w 1816480"/>
              <a:gd name="connsiteY1" fmla="*/ 1019009 h 3324411"/>
              <a:gd name="connsiteX2" fmla="*/ 664712 w 1816480"/>
              <a:gd name="connsiteY2" fmla="*/ 2983184 h 3324411"/>
              <a:gd name="connsiteX3" fmla="*/ 1816480 w 1816480"/>
              <a:gd name="connsiteY3" fmla="*/ 3322854 h 3324411"/>
              <a:gd name="connsiteX0" fmla="*/ 162660 w 1801714"/>
              <a:gd name="connsiteY0" fmla="*/ 0 h 3352556"/>
              <a:gd name="connsiteX1" fmla="*/ 29763 w 1801714"/>
              <a:gd name="connsiteY1" fmla="*/ 1019009 h 3352556"/>
              <a:gd name="connsiteX2" fmla="*/ 664712 w 1801714"/>
              <a:gd name="connsiteY2" fmla="*/ 2983184 h 3352556"/>
              <a:gd name="connsiteX3" fmla="*/ 1801714 w 1801714"/>
              <a:gd name="connsiteY3" fmla="*/ 3352390 h 3352556"/>
            </a:gdLst>
            <a:ahLst/>
            <a:cxnLst>
              <a:cxn ang="0">
                <a:pos x="connsiteX0" y="connsiteY0"/>
              </a:cxn>
              <a:cxn ang="0">
                <a:pos x="connsiteX1" y="connsiteY1"/>
              </a:cxn>
              <a:cxn ang="0">
                <a:pos x="connsiteX2" y="connsiteY2"/>
              </a:cxn>
              <a:cxn ang="0">
                <a:pos x="connsiteX3" y="connsiteY3"/>
              </a:cxn>
            </a:cxnLst>
            <a:rect l="l" t="t" r="r" b="b"/>
            <a:pathLst>
              <a:path w="1801714" h="3352556">
                <a:moveTo>
                  <a:pt x="162660" y="0"/>
                </a:moveTo>
                <a:cubicBezTo>
                  <a:pt x="54374" y="260906"/>
                  <a:pt x="-53912" y="521812"/>
                  <a:pt x="29763" y="1019009"/>
                </a:cubicBezTo>
                <a:cubicBezTo>
                  <a:pt x="113438" y="1516206"/>
                  <a:pt x="369387" y="2594287"/>
                  <a:pt x="664712" y="2983184"/>
                </a:cubicBezTo>
                <a:cubicBezTo>
                  <a:pt x="960037" y="3372081"/>
                  <a:pt x="1801714" y="3352390"/>
                  <a:pt x="1801714" y="3352390"/>
                </a:cubicBezTo>
              </a:path>
            </a:pathLst>
          </a:cu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856568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04800" y="1638300"/>
            <a:ext cx="8522292" cy="3556247"/>
          </a:xfrm>
          <a:prstGeom prst="rect">
            <a:avLst/>
          </a:prstGeom>
        </p:spPr>
      </p:pic>
      <p:sp>
        <p:nvSpPr>
          <p:cNvPr id="6" name="TextBox 5"/>
          <p:cNvSpPr txBox="1"/>
          <p:nvPr/>
        </p:nvSpPr>
        <p:spPr>
          <a:xfrm>
            <a:off x="4419630" y="6488668"/>
            <a:ext cx="4724370" cy="369332"/>
          </a:xfrm>
          <a:prstGeom prst="rect">
            <a:avLst/>
          </a:prstGeom>
          <a:noFill/>
        </p:spPr>
        <p:txBody>
          <a:bodyPr wrap="none" rtlCol="0">
            <a:spAutoFit/>
          </a:bodyPr>
          <a:lstStyle/>
          <a:p>
            <a:r>
              <a:rPr lang="en-US" dirty="0"/>
              <a:t>f</a:t>
            </a:r>
            <a:r>
              <a:rPr lang="en-US" dirty="0" smtClean="0"/>
              <a:t>rom http://</a:t>
            </a:r>
            <a:r>
              <a:rPr lang="en-US" dirty="0" err="1" smtClean="0"/>
              <a:t>vita.had.co.nz</a:t>
            </a:r>
            <a:r>
              <a:rPr lang="en-US" dirty="0" smtClean="0"/>
              <a:t>/papers/</a:t>
            </a:r>
            <a:r>
              <a:rPr lang="en-US" dirty="0" err="1" smtClean="0"/>
              <a:t>boxplots.pdf</a:t>
            </a:r>
            <a:endParaRPr lang="en-US" dirty="0" smtClean="0"/>
          </a:p>
        </p:txBody>
      </p:sp>
    </p:spTree>
    <p:extLst>
      <p:ext uri="{BB962C8B-B14F-4D97-AF65-F5344CB8AC3E}">
        <p14:creationId xmlns:p14="http://schemas.microsoft.com/office/powerpoint/2010/main" val="317870878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0093"/>
            <a:ext cx="8229600" cy="5554376"/>
          </a:xfrm>
        </p:spPr>
        <p:txBody>
          <a:bodyPr>
            <a:noAutofit/>
          </a:bodyPr>
          <a:lstStyle/>
          <a:p>
            <a:r>
              <a:rPr lang="en-US" sz="3200" dirty="0">
                <a:solidFill>
                  <a:srgbClr val="A6A6A6"/>
                </a:solidFill>
              </a:rPr>
              <a:t>s</a:t>
            </a:r>
            <a:r>
              <a:rPr lang="en-US" sz="3200" dirty="0" smtClean="0">
                <a:solidFill>
                  <a:srgbClr val="A6A6A6"/>
                </a:solidFill>
              </a:rPr>
              <a:t>ummarizing distribution w/ numbers</a:t>
            </a:r>
            <a:br>
              <a:rPr lang="en-US" sz="3200" dirty="0" smtClean="0">
                <a:solidFill>
                  <a:srgbClr val="A6A6A6"/>
                </a:solidFill>
              </a:rPr>
            </a:br>
            <a:r>
              <a:rPr lang="en-US" sz="3200" dirty="0" smtClean="0">
                <a:solidFill>
                  <a:srgbClr val="A6A6A6"/>
                </a:solidFill>
              </a:rPr>
              <a:t>summarizing distribution w/ trends</a:t>
            </a:r>
            <a:br>
              <a:rPr lang="en-US" sz="3200" dirty="0" smtClean="0">
                <a:solidFill>
                  <a:srgbClr val="A6A6A6"/>
                </a:solidFill>
              </a:rPr>
            </a:br>
            <a:r>
              <a:rPr lang="en-US" sz="3200" dirty="0" smtClean="0"/>
              <a:t>comparing distributions</a:t>
            </a:r>
            <a:br>
              <a:rPr lang="en-US" sz="3200" dirty="0" smtClean="0"/>
            </a:br>
            <a:r>
              <a:rPr lang="en-US" sz="3200" dirty="0" smtClean="0">
                <a:solidFill>
                  <a:srgbClr val="A6A6A6"/>
                </a:solidFill>
              </a:rPr>
              <a:t>correlating distributions</a:t>
            </a:r>
            <a:endParaRPr lang="en-US" sz="3200" dirty="0">
              <a:solidFill>
                <a:srgbClr val="A6A6A6"/>
              </a:solidFill>
            </a:endParaRPr>
          </a:p>
        </p:txBody>
      </p:sp>
    </p:spTree>
    <p:extLst>
      <p:ext uri="{BB962C8B-B14F-4D97-AF65-F5344CB8AC3E}">
        <p14:creationId xmlns:p14="http://schemas.microsoft.com/office/powerpoint/2010/main" val="239734385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rot="5400000" flipV="1">
            <a:off x="3474218" y="4020226"/>
            <a:ext cx="0" cy="638632"/>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rot="5400000" flipV="1">
            <a:off x="3474218" y="4386678"/>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rot="5400000" flipV="1">
            <a:off x="3474218" y="3710242"/>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rot="5400000" flipV="1">
            <a:off x="3474218" y="5085127"/>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rot="5400000" flipV="1">
            <a:off x="3474218" y="2891642"/>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5400000">
            <a:off x="2816682" y="4367776"/>
            <a:ext cx="676437" cy="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5400000">
            <a:off x="3455308" y="4362821"/>
            <a:ext cx="676437" cy="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470926" y="3210958"/>
            <a:ext cx="0" cy="813645"/>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470926" y="4705995"/>
            <a:ext cx="0" cy="698448"/>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V="1">
            <a:off x="7257074" y="3298465"/>
            <a:ext cx="0" cy="638632"/>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flipV="1">
            <a:off x="7240544" y="3571053"/>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5400000" flipV="1">
            <a:off x="7240544" y="2318665"/>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5400000" flipV="1">
            <a:off x="7237252" y="3896161"/>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flipV="1">
            <a:off x="7240544" y="1285062"/>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6921226" y="2637981"/>
            <a:ext cx="2" cy="1252389"/>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559852" y="2633026"/>
            <a:ext cx="2" cy="1257343"/>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5400000">
            <a:off x="6722928" y="2118702"/>
            <a:ext cx="1028648" cy="0"/>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7237252" y="3890370"/>
            <a:ext cx="0" cy="325107"/>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flipV="1">
            <a:off x="2226973" y="3896161"/>
            <a:ext cx="0" cy="638632"/>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flipV="1">
            <a:off x="2226973" y="4372245"/>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flipV="1">
            <a:off x="2226973" y="3695809"/>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flipV="1">
            <a:off x="2226973" y="4970198"/>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flipV="1">
            <a:off x="2226973" y="3075710"/>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5400000">
            <a:off x="1569437" y="4353343"/>
            <a:ext cx="676437" cy="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5400000">
            <a:off x="2208063" y="4348388"/>
            <a:ext cx="676437" cy="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2223681" y="3423325"/>
            <a:ext cx="0" cy="586845"/>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2223681" y="4691562"/>
            <a:ext cx="0" cy="563024"/>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rot="5400000" flipV="1">
            <a:off x="6190435" y="4334726"/>
            <a:ext cx="0" cy="638632"/>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rot="5400000" flipV="1">
            <a:off x="6190435" y="4810810"/>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rot="5400000" flipV="1">
            <a:off x="6190435" y="4134374"/>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rot="5400000" flipV="1">
            <a:off x="6190435" y="5408763"/>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rot="5400000" flipV="1">
            <a:off x="6190435" y="3514275"/>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rot="5400000">
            <a:off x="5532899" y="4791908"/>
            <a:ext cx="676437" cy="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rot="5400000">
            <a:off x="6171525" y="4786953"/>
            <a:ext cx="676437" cy="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6187143" y="3861890"/>
            <a:ext cx="0" cy="586845"/>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6187143" y="5130127"/>
            <a:ext cx="0" cy="563024"/>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1335891" y="374210"/>
            <a:ext cx="6472219" cy="769441"/>
          </a:xfrm>
          <a:prstGeom prst="rect">
            <a:avLst/>
          </a:prstGeom>
          <a:noFill/>
        </p:spPr>
        <p:txBody>
          <a:bodyPr wrap="none" rtlCol="0">
            <a:spAutoFit/>
          </a:bodyPr>
          <a:lstStyle/>
          <a:p>
            <a:r>
              <a:rPr lang="en-US" sz="4400" dirty="0" smtClean="0"/>
              <a:t>Commute time MIT vs. USA</a:t>
            </a:r>
            <a:endParaRPr lang="en-US" sz="4400" dirty="0"/>
          </a:p>
        </p:txBody>
      </p:sp>
      <p:cxnSp>
        <p:nvCxnSpPr>
          <p:cNvPr id="44" name="Straight Connector 43"/>
          <p:cNvCxnSpPr/>
          <p:nvPr/>
        </p:nvCxnSpPr>
        <p:spPr>
          <a:xfrm>
            <a:off x="1471503" y="1604378"/>
            <a:ext cx="0" cy="4677028"/>
          </a:xfrm>
          <a:prstGeom prst="line">
            <a:avLst/>
          </a:prstGeom>
          <a:ln w="57150" cmpd="sng">
            <a:solidFill>
              <a:schemeClr val="accent1"/>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rot="16200000">
            <a:off x="-868036" y="3767948"/>
            <a:ext cx="4010858" cy="523220"/>
          </a:xfrm>
          <a:prstGeom prst="rect">
            <a:avLst/>
          </a:prstGeom>
          <a:noFill/>
        </p:spPr>
        <p:txBody>
          <a:bodyPr wrap="none" rtlCol="0">
            <a:spAutoFit/>
          </a:bodyPr>
          <a:lstStyle/>
          <a:p>
            <a:r>
              <a:rPr lang="en-US" sz="2800" dirty="0"/>
              <a:t>m</a:t>
            </a:r>
            <a:r>
              <a:rPr lang="en-US" sz="2800" dirty="0" smtClean="0"/>
              <a:t>inutes spent commuting</a:t>
            </a:r>
            <a:endParaRPr lang="en-US" sz="2800" dirty="0"/>
          </a:p>
        </p:txBody>
      </p:sp>
      <p:sp>
        <p:nvSpPr>
          <p:cNvPr id="49" name="TextBox 48"/>
          <p:cNvSpPr txBox="1"/>
          <p:nvPr/>
        </p:nvSpPr>
        <p:spPr>
          <a:xfrm rot="16200000">
            <a:off x="1260764" y="6148309"/>
            <a:ext cx="366657" cy="523220"/>
          </a:xfrm>
          <a:prstGeom prst="rect">
            <a:avLst/>
          </a:prstGeom>
          <a:noFill/>
        </p:spPr>
        <p:txBody>
          <a:bodyPr wrap="none" rtlCol="0">
            <a:spAutoFit/>
          </a:bodyPr>
          <a:lstStyle/>
          <a:p>
            <a:r>
              <a:rPr lang="en-US" sz="2800" dirty="0" smtClean="0"/>
              <a:t>0</a:t>
            </a:r>
            <a:endParaRPr lang="en-US" sz="2800" dirty="0"/>
          </a:p>
        </p:txBody>
      </p:sp>
      <p:sp>
        <p:nvSpPr>
          <p:cNvPr id="50" name="TextBox 49"/>
          <p:cNvSpPr txBox="1"/>
          <p:nvPr/>
        </p:nvSpPr>
        <p:spPr>
          <a:xfrm>
            <a:off x="1845124" y="5342811"/>
            <a:ext cx="757113" cy="523220"/>
          </a:xfrm>
          <a:prstGeom prst="rect">
            <a:avLst/>
          </a:prstGeom>
          <a:noFill/>
        </p:spPr>
        <p:txBody>
          <a:bodyPr wrap="none" rtlCol="0">
            <a:spAutoFit/>
          </a:bodyPr>
          <a:lstStyle/>
          <a:p>
            <a:r>
              <a:rPr lang="en-US" sz="2800" dirty="0" smtClean="0"/>
              <a:t>MIT</a:t>
            </a:r>
            <a:endParaRPr lang="en-US" sz="2800" dirty="0"/>
          </a:p>
        </p:txBody>
      </p:sp>
      <p:sp>
        <p:nvSpPr>
          <p:cNvPr id="51" name="TextBox 50"/>
          <p:cNvSpPr txBox="1"/>
          <p:nvPr/>
        </p:nvSpPr>
        <p:spPr>
          <a:xfrm>
            <a:off x="3092369" y="5466469"/>
            <a:ext cx="787796" cy="523220"/>
          </a:xfrm>
          <a:prstGeom prst="rect">
            <a:avLst/>
          </a:prstGeom>
          <a:noFill/>
        </p:spPr>
        <p:txBody>
          <a:bodyPr wrap="none" rtlCol="0">
            <a:spAutoFit/>
          </a:bodyPr>
          <a:lstStyle/>
          <a:p>
            <a:r>
              <a:rPr lang="en-US" sz="2800" dirty="0" smtClean="0"/>
              <a:t>USA</a:t>
            </a:r>
            <a:endParaRPr lang="en-US" sz="2800" dirty="0"/>
          </a:p>
        </p:txBody>
      </p:sp>
      <p:sp>
        <p:nvSpPr>
          <p:cNvPr id="52" name="TextBox 51"/>
          <p:cNvSpPr txBox="1"/>
          <p:nvPr/>
        </p:nvSpPr>
        <p:spPr>
          <a:xfrm>
            <a:off x="6843354" y="4305434"/>
            <a:ext cx="787796" cy="523220"/>
          </a:xfrm>
          <a:prstGeom prst="rect">
            <a:avLst/>
          </a:prstGeom>
          <a:noFill/>
        </p:spPr>
        <p:txBody>
          <a:bodyPr wrap="none" rtlCol="0">
            <a:spAutoFit/>
          </a:bodyPr>
          <a:lstStyle/>
          <a:p>
            <a:r>
              <a:rPr lang="en-US" sz="2800" dirty="0" smtClean="0"/>
              <a:t>USA</a:t>
            </a:r>
            <a:endParaRPr lang="en-US" sz="2800" dirty="0"/>
          </a:p>
        </p:txBody>
      </p:sp>
      <p:sp>
        <p:nvSpPr>
          <p:cNvPr id="53" name="TextBox 52"/>
          <p:cNvSpPr txBox="1"/>
          <p:nvPr/>
        </p:nvSpPr>
        <p:spPr>
          <a:xfrm>
            <a:off x="5808586" y="5866031"/>
            <a:ext cx="757113" cy="523220"/>
          </a:xfrm>
          <a:prstGeom prst="rect">
            <a:avLst/>
          </a:prstGeom>
          <a:noFill/>
        </p:spPr>
        <p:txBody>
          <a:bodyPr wrap="none" rtlCol="0">
            <a:spAutoFit/>
          </a:bodyPr>
          <a:lstStyle/>
          <a:p>
            <a:r>
              <a:rPr lang="en-US" sz="2800" dirty="0" smtClean="0"/>
              <a:t>MIT</a:t>
            </a:r>
            <a:endParaRPr lang="en-US" sz="2800" dirty="0"/>
          </a:p>
        </p:txBody>
      </p:sp>
    </p:spTree>
    <p:extLst>
      <p:ext uri="{BB962C8B-B14F-4D97-AF65-F5344CB8AC3E}">
        <p14:creationId xmlns:p14="http://schemas.microsoft.com/office/powerpoint/2010/main" val="41670313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52" grpId="0"/>
      <p:bldP spid="5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0093"/>
            <a:ext cx="8229600" cy="5554376"/>
          </a:xfrm>
        </p:spPr>
        <p:txBody>
          <a:bodyPr>
            <a:noAutofit/>
          </a:bodyPr>
          <a:lstStyle/>
          <a:p>
            <a:r>
              <a:rPr lang="en-US" sz="3200" dirty="0">
                <a:solidFill>
                  <a:srgbClr val="A6A6A6"/>
                </a:solidFill>
              </a:rPr>
              <a:t>s</a:t>
            </a:r>
            <a:r>
              <a:rPr lang="en-US" sz="3200" dirty="0" smtClean="0">
                <a:solidFill>
                  <a:srgbClr val="A6A6A6"/>
                </a:solidFill>
              </a:rPr>
              <a:t>ummarizing distribution w/ numbers</a:t>
            </a:r>
            <a:br>
              <a:rPr lang="en-US" sz="3200" dirty="0" smtClean="0">
                <a:solidFill>
                  <a:srgbClr val="A6A6A6"/>
                </a:solidFill>
              </a:rPr>
            </a:br>
            <a:r>
              <a:rPr lang="en-US" sz="3200" dirty="0" smtClean="0">
                <a:solidFill>
                  <a:srgbClr val="A6A6A6"/>
                </a:solidFill>
              </a:rPr>
              <a:t>summarizing distribution w/ trends</a:t>
            </a:r>
            <a:br>
              <a:rPr lang="en-US" sz="3200" dirty="0" smtClean="0">
                <a:solidFill>
                  <a:srgbClr val="A6A6A6"/>
                </a:solidFill>
              </a:rPr>
            </a:br>
            <a:r>
              <a:rPr lang="en-US" sz="3200" dirty="0" smtClean="0">
                <a:solidFill>
                  <a:srgbClr val="A6A6A6"/>
                </a:solidFill>
              </a:rPr>
              <a:t>comparing distributions</a:t>
            </a:r>
            <a:r>
              <a:rPr lang="en-US" sz="3200" dirty="0" smtClean="0"/>
              <a:t/>
            </a:r>
            <a:br>
              <a:rPr lang="en-US" sz="3200" dirty="0" smtClean="0"/>
            </a:br>
            <a:r>
              <a:rPr lang="en-US" sz="3200" dirty="0" smtClean="0"/>
              <a:t>correlating distributions</a:t>
            </a:r>
            <a:endParaRPr lang="en-US" sz="3200" dirty="0"/>
          </a:p>
        </p:txBody>
      </p:sp>
    </p:spTree>
    <p:extLst>
      <p:ext uri="{BB962C8B-B14F-4D97-AF65-F5344CB8AC3E}">
        <p14:creationId xmlns:p14="http://schemas.microsoft.com/office/powerpoint/2010/main" val="175904129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293681465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3429" t="7675" r="7110" b="3002"/>
          <a:stretch/>
        </p:blipFill>
        <p:spPr>
          <a:xfrm>
            <a:off x="564397" y="1096818"/>
            <a:ext cx="8180364" cy="4820313"/>
          </a:xfrm>
          <a:prstGeom prst="rect">
            <a:avLst/>
          </a:prstGeom>
        </p:spPr>
      </p:pic>
      <p:sp>
        <p:nvSpPr>
          <p:cNvPr id="3" name="TextBox 2"/>
          <p:cNvSpPr txBox="1"/>
          <p:nvPr/>
        </p:nvSpPr>
        <p:spPr>
          <a:xfrm>
            <a:off x="3683000" y="6026727"/>
            <a:ext cx="1349085" cy="369332"/>
          </a:xfrm>
          <a:prstGeom prst="rect">
            <a:avLst/>
          </a:prstGeom>
          <a:noFill/>
        </p:spPr>
        <p:txBody>
          <a:bodyPr wrap="none" rtlCol="0">
            <a:spAutoFit/>
          </a:bodyPr>
          <a:lstStyle/>
          <a:p>
            <a:r>
              <a:rPr lang="en-US" dirty="0" smtClean="0"/>
              <a:t>% free lunch</a:t>
            </a:r>
            <a:endParaRPr lang="en-US" dirty="0"/>
          </a:p>
        </p:txBody>
      </p:sp>
      <p:sp>
        <p:nvSpPr>
          <p:cNvPr id="4" name="TextBox 3"/>
          <p:cNvSpPr txBox="1"/>
          <p:nvPr/>
        </p:nvSpPr>
        <p:spPr>
          <a:xfrm rot="16200000">
            <a:off x="-616948" y="3128819"/>
            <a:ext cx="1963586" cy="369332"/>
          </a:xfrm>
          <a:prstGeom prst="rect">
            <a:avLst/>
          </a:prstGeom>
          <a:noFill/>
        </p:spPr>
        <p:txBody>
          <a:bodyPr wrap="none" rtlCol="0">
            <a:spAutoFit/>
          </a:bodyPr>
          <a:lstStyle/>
          <a:p>
            <a:r>
              <a:rPr lang="en-US" dirty="0" smtClean="0"/>
              <a:t>Terribleness of Life</a:t>
            </a:r>
            <a:endParaRPr lang="en-US" dirty="0"/>
          </a:p>
        </p:txBody>
      </p:sp>
    </p:spTree>
    <p:extLst>
      <p:ext uri="{BB962C8B-B14F-4D97-AF65-F5344CB8AC3E}">
        <p14:creationId xmlns:p14="http://schemas.microsoft.com/office/powerpoint/2010/main" val="321509432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0093"/>
            <a:ext cx="8229600" cy="5554376"/>
          </a:xfrm>
        </p:spPr>
        <p:txBody>
          <a:bodyPr>
            <a:noAutofit/>
          </a:bodyPr>
          <a:lstStyle/>
          <a:p>
            <a:r>
              <a:rPr lang="en-US" sz="3200" dirty="0"/>
              <a:t>s</a:t>
            </a:r>
            <a:r>
              <a:rPr lang="en-US" sz="3200" dirty="0" smtClean="0"/>
              <a:t>ummarizing distribution w/ numbers</a:t>
            </a:r>
            <a:br>
              <a:rPr lang="en-US" sz="3200" dirty="0" smtClean="0"/>
            </a:br>
            <a:r>
              <a:rPr lang="en-US" sz="3200" dirty="0" smtClean="0"/>
              <a:t>summarizing distribution w/ trends</a:t>
            </a:r>
            <a:br>
              <a:rPr lang="en-US" sz="3200" dirty="0" smtClean="0"/>
            </a:br>
            <a:r>
              <a:rPr lang="en-US" sz="3200" dirty="0" smtClean="0"/>
              <a:t>comparing distributions</a:t>
            </a:r>
            <a:br>
              <a:rPr lang="en-US" sz="3200" dirty="0" smtClean="0"/>
            </a:br>
            <a:r>
              <a:rPr lang="en-US" sz="3200" dirty="0" smtClean="0"/>
              <a:t>correlating distributions</a:t>
            </a:r>
            <a:endParaRPr lang="en-US" sz="3200" dirty="0"/>
          </a:p>
        </p:txBody>
      </p:sp>
    </p:spTree>
    <p:extLst>
      <p:ext uri="{BB962C8B-B14F-4D97-AF65-F5344CB8AC3E}">
        <p14:creationId xmlns:p14="http://schemas.microsoft.com/office/powerpoint/2010/main" val="27959330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0093"/>
            <a:ext cx="8229600" cy="5554376"/>
          </a:xfrm>
        </p:spPr>
        <p:txBody>
          <a:bodyPr>
            <a:noAutofit/>
          </a:bodyPr>
          <a:lstStyle/>
          <a:p>
            <a:r>
              <a:rPr lang="en-US" sz="3200" dirty="0"/>
              <a:t>v</a:t>
            </a:r>
            <a:r>
              <a:rPr lang="en-US" sz="3200" dirty="0" smtClean="0"/>
              <a:t>isual analogs to statistics</a:t>
            </a:r>
            <a:br>
              <a:rPr lang="en-US" sz="3200" dirty="0" smtClean="0"/>
            </a:br>
            <a:r>
              <a:rPr lang="en-US" sz="3200" dirty="0" smtClean="0"/>
              <a:t>complex groupings</a:t>
            </a:r>
            <a:endParaRPr lang="en-US" sz="3200" dirty="0"/>
          </a:p>
        </p:txBody>
      </p:sp>
    </p:spTree>
    <p:extLst>
      <p:ext uri="{BB962C8B-B14F-4D97-AF65-F5344CB8AC3E}">
        <p14:creationId xmlns:p14="http://schemas.microsoft.com/office/powerpoint/2010/main" val="142477462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analogs to statistics</a:t>
            </a:r>
            <a:endParaRPr lang="en-US" dirty="0"/>
          </a:p>
        </p:txBody>
      </p:sp>
      <p:cxnSp>
        <p:nvCxnSpPr>
          <p:cNvPr id="4" name="Straight Connector 3"/>
          <p:cNvCxnSpPr/>
          <p:nvPr/>
        </p:nvCxnSpPr>
        <p:spPr>
          <a:xfrm rot="5400000" flipV="1">
            <a:off x="2496616" y="3896179"/>
            <a:ext cx="0" cy="638632"/>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rot="5400000" flipV="1">
            <a:off x="2480086" y="4168767"/>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rot="5400000" flipV="1">
            <a:off x="2480086" y="2916379"/>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rot="5400000" flipV="1">
            <a:off x="2476794" y="4493875"/>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rot="5400000" flipV="1">
            <a:off x="2476794" y="2553358"/>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2160768" y="3235695"/>
            <a:ext cx="2" cy="1252389"/>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2799394" y="3230740"/>
            <a:ext cx="2" cy="1257343"/>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476794" y="2872674"/>
            <a:ext cx="0" cy="358066"/>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476794" y="4488084"/>
            <a:ext cx="0" cy="325107"/>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V="1">
            <a:off x="1429977" y="4932440"/>
            <a:ext cx="0" cy="638632"/>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flipV="1">
            <a:off x="1429977" y="5408524"/>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5400000" flipV="1">
            <a:off x="1429977" y="4732088"/>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5400000" flipV="1">
            <a:off x="1429977" y="6006477"/>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flipV="1">
            <a:off x="1429977" y="4111989"/>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5400000">
            <a:off x="772441" y="5389622"/>
            <a:ext cx="676437" cy="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rot="5400000">
            <a:off x="1411067" y="5384667"/>
            <a:ext cx="676437" cy="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1426685" y="4459604"/>
            <a:ext cx="0" cy="586845"/>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1426685" y="5727841"/>
            <a:ext cx="0" cy="563024"/>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1316854" y="2064823"/>
            <a:ext cx="974521" cy="523220"/>
          </a:xfrm>
          <a:prstGeom prst="rect">
            <a:avLst/>
          </a:prstGeom>
          <a:noFill/>
        </p:spPr>
        <p:txBody>
          <a:bodyPr wrap="none" rtlCol="0">
            <a:spAutoFit/>
          </a:bodyPr>
          <a:lstStyle/>
          <a:p>
            <a:r>
              <a:rPr lang="en-US" sz="2800" dirty="0"/>
              <a:t>t</a:t>
            </a:r>
            <a:r>
              <a:rPr lang="en-US" sz="2800" dirty="0" smtClean="0"/>
              <a:t>-test</a:t>
            </a:r>
            <a:endParaRPr lang="en-US" sz="2800" dirty="0"/>
          </a:p>
        </p:txBody>
      </p:sp>
      <p:pic>
        <p:nvPicPr>
          <p:cNvPr id="26" name="Picture 25"/>
          <p:cNvPicPr>
            <a:picLocks noChangeAspect="1"/>
          </p:cNvPicPr>
          <p:nvPr/>
        </p:nvPicPr>
        <p:blipFill rotWithShape="1">
          <a:blip r:embed="rId3"/>
          <a:srcRect l="19318" t="29845" r="34595" b="19135"/>
          <a:stretch/>
        </p:blipFill>
        <p:spPr>
          <a:xfrm>
            <a:off x="4137084" y="3086689"/>
            <a:ext cx="4214269" cy="2753216"/>
          </a:xfrm>
          <a:prstGeom prst="rect">
            <a:avLst/>
          </a:prstGeom>
        </p:spPr>
      </p:pic>
      <p:sp>
        <p:nvSpPr>
          <p:cNvPr id="27" name="TextBox 26"/>
          <p:cNvSpPr txBox="1"/>
          <p:nvPr/>
        </p:nvSpPr>
        <p:spPr>
          <a:xfrm>
            <a:off x="4539339" y="2064823"/>
            <a:ext cx="3444022" cy="523220"/>
          </a:xfrm>
          <a:prstGeom prst="rect">
            <a:avLst/>
          </a:prstGeom>
          <a:noFill/>
        </p:spPr>
        <p:txBody>
          <a:bodyPr wrap="none" rtlCol="0">
            <a:spAutoFit/>
          </a:bodyPr>
          <a:lstStyle/>
          <a:p>
            <a:r>
              <a:rPr lang="en-US" sz="2800" dirty="0" smtClean="0"/>
              <a:t>regression/correlation</a:t>
            </a:r>
            <a:endParaRPr lang="en-US" sz="2800" dirty="0"/>
          </a:p>
        </p:txBody>
      </p:sp>
    </p:spTree>
    <p:extLst>
      <p:ext uri="{BB962C8B-B14F-4D97-AF65-F5344CB8AC3E}">
        <p14:creationId xmlns:p14="http://schemas.microsoft.com/office/powerpoint/2010/main" val="35494422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Most </a:t>
            </a:r>
            <a:r>
              <a:rPr lang="en-US" dirty="0" err="1" smtClean="0"/>
              <a:t>viz</a:t>
            </a:r>
            <a:r>
              <a:rPr lang="en-US" dirty="0" smtClean="0"/>
              <a:t> you’ve seen so </a:t>
            </a:r>
          </a:p>
          <a:p>
            <a:r>
              <a:rPr lang="en-US" dirty="0" smtClean="0"/>
              <a:t>far is oversimplified</a:t>
            </a:r>
            <a:endParaRPr lang="en-US" dirty="0"/>
          </a:p>
        </p:txBody>
      </p:sp>
    </p:spTree>
    <p:extLst>
      <p:ext uri="{BB962C8B-B14F-4D97-AF65-F5344CB8AC3E}">
        <p14:creationId xmlns:p14="http://schemas.microsoft.com/office/powerpoint/2010/main" val="375714368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762000"/>
            <a:ext cx="9144000" cy="5315795"/>
          </a:xfrm>
          <a:prstGeom prst="rect">
            <a:avLst/>
          </a:prstGeom>
        </p:spPr>
      </p:pic>
    </p:spTree>
    <p:extLst>
      <p:ext uri="{BB962C8B-B14F-4D97-AF65-F5344CB8AC3E}">
        <p14:creationId xmlns:p14="http://schemas.microsoft.com/office/powerpoint/2010/main" val="45726231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0285" t="22932" r="23158" b="20315"/>
          <a:stretch/>
        </p:blipFill>
        <p:spPr>
          <a:xfrm>
            <a:off x="0" y="499548"/>
            <a:ext cx="9144000" cy="5734716"/>
          </a:xfrm>
          <a:prstGeom prst="rect">
            <a:avLst/>
          </a:prstGeom>
        </p:spPr>
      </p:pic>
    </p:spTree>
    <p:extLst>
      <p:ext uri="{BB962C8B-B14F-4D97-AF65-F5344CB8AC3E}">
        <p14:creationId xmlns:p14="http://schemas.microsoft.com/office/powerpoint/2010/main" val="12110533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Graphical Principles</a:t>
            </a:r>
            <a:endParaRPr lang="en-US" dirty="0"/>
          </a:p>
        </p:txBody>
      </p:sp>
    </p:spTree>
    <p:extLst>
      <p:ext uri="{BB962C8B-B14F-4D97-AF65-F5344CB8AC3E}">
        <p14:creationId xmlns:p14="http://schemas.microsoft.com/office/powerpoint/2010/main" val="103086230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Graphical Principles</a:t>
            </a:r>
            <a:endParaRPr lang="en-US" dirty="0"/>
          </a:p>
        </p:txBody>
      </p:sp>
      <p:sp>
        <p:nvSpPr>
          <p:cNvPr id="3" name="Content Placeholder 2"/>
          <p:cNvSpPr>
            <a:spLocks noGrp="1"/>
          </p:cNvSpPr>
          <p:nvPr>
            <p:ph idx="1"/>
          </p:nvPr>
        </p:nvSpPr>
        <p:spPr>
          <a:xfrm>
            <a:off x="457200" y="1590939"/>
            <a:ext cx="8229600" cy="4525963"/>
          </a:xfrm>
        </p:spPr>
        <p:txBody>
          <a:bodyPr>
            <a:normAutofit/>
          </a:bodyPr>
          <a:lstStyle/>
          <a:p>
            <a:r>
              <a:rPr lang="en-US" dirty="0" smtClean="0">
                <a:sym typeface="Wingdings"/>
              </a:rPr>
              <a:t>Make the data stand out</a:t>
            </a:r>
          </a:p>
          <a:p>
            <a:pPr lvl="1"/>
            <a:r>
              <a:rPr lang="en-US" dirty="0" smtClean="0">
                <a:sym typeface="Wingdings"/>
              </a:rPr>
              <a:t>Don’t obscure it</a:t>
            </a:r>
          </a:p>
          <a:p>
            <a:endParaRPr lang="en-US" dirty="0">
              <a:sym typeface="Wingdings"/>
            </a:endParaRPr>
          </a:p>
          <a:p>
            <a:endParaRPr lang="en-US" dirty="0">
              <a:sym typeface="Wingdings"/>
            </a:endParaRPr>
          </a:p>
          <a:p>
            <a:endParaRPr lang="en-US" dirty="0" smtClean="0"/>
          </a:p>
          <a:p>
            <a:endParaRPr lang="en-US" dirty="0"/>
          </a:p>
        </p:txBody>
      </p:sp>
      <p:sp>
        <p:nvSpPr>
          <p:cNvPr id="4" name="TextBox 3"/>
          <p:cNvSpPr txBox="1"/>
          <p:nvPr/>
        </p:nvSpPr>
        <p:spPr>
          <a:xfrm>
            <a:off x="0" y="6488668"/>
            <a:ext cx="2646954" cy="369332"/>
          </a:xfrm>
          <a:prstGeom prst="rect">
            <a:avLst/>
          </a:prstGeom>
          <a:noFill/>
        </p:spPr>
        <p:txBody>
          <a:bodyPr wrap="none" rtlCol="0">
            <a:spAutoFit/>
          </a:bodyPr>
          <a:lstStyle/>
          <a:p>
            <a:r>
              <a:rPr lang="en-US" dirty="0" smtClean="0"/>
              <a:t>Elements of graphing data</a:t>
            </a:r>
            <a:endParaRPr lang="en-US" dirty="0"/>
          </a:p>
        </p:txBody>
      </p:sp>
    </p:spTree>
    <p:extLst>
      <p:ext uri="{BB962C8B-B14F-4D97-AF65-F5344CB8AC3E}">
        <p14:creationId xmlns:p14="http://schemas.microsoft.com/office/powerpoint/2010/main" val="280511907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b="45332"/>
          <a:stretch/>
        </p:blipFill>
        <p:spPr>
          <a:xfrm>
            <a:off x="1414926" y="-1"/>
            <a:ext cx="6701713" cy="3809153"/>
          </a:xfrm>
          <a:prstGeom prst="rect">
            <a:avLst/>
          </a:prstGeom>
        </p:spPr>
      </p:pic>
      <p:sp>
        <p:nvSpPr>
          <p:cNvPr id="3" name="TextBox 2"/>
          <p:cNvSpPr txBox="1"/>
          <p:nvPr/>
        </p:nvSpPr>
        <p:spPr>
          <a:xfrm>
            <a:off x="0" y="6488668"/>
            <a:ext cx="2646954" cy="369332"/>
          </a:xfrm>
          <a:prstGeom prst="rect">
            <a:avLst/>
          </a:prstGeom>
          <a:noFill/>
        </p:spPr>
        <p:txBody>
          <a:bodyPr wrap="none" rtlCol="0">
            <a:spAutoFit/>
          </a:bodyPr>
          <a:lstStyle/>
          <a:p>
            <a:r>
              <a:rPr lang="en-US" dirty="0" smtClean="0"/>
              <a:t>Elements of graphing data</a:t>
            </a:r>
            <a:endParaRPr lang="en-US" dirty="0"/>
          </a:p>
        </p:txBody>
      </p:sp>
    </p:spTree>
    <p:extLst>
      <p:ext uri="{BB962C8B-B14F-4D97-AF65-F5344CB8AC3E}">
        <p14:creationId xmlns:p14="http://schemas.microsoft.com/office/powerpoint/2010/main" val="356173677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136830102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308967" y="4304507"/>
            <a:ext cx="6807672" cy="2375065"/>
          </a:xfrm>
          <a:prstGeom prst="rect">
            <a:avLst/>
          </a:prstGeom>
        </p:spPr>
      </p:pic>
      <p:pic>
        <p:nvPicPr>
          <p:cNvPr id="7" name="Picture 6"/>
          <p:cNvPicPr>
            <a:picLocks noChangeAspect="1"/>
          </p:cNvPicPr>
          <p:nvPr/>
        </p:nvPicPr>
        <p:blipFill rotWithShape="1">
          <a:blip r:embed="rId4"/>
          <a:srcRect b="45332"/>
          <a:stretch/>
        </p:blipFill>
        <p:spPr>
          <a:xfrm>
            <a:off x="1414926" y="-1"/>
            <a:ext cx="6701713" cy="3809153"/>
          </a:xfrm>
          <a:prstGeom prst="rect">
            <a:avLst/>
          </a:prstGeom>
        </p:spPr>
      </p:pic>
      <p:sp>
        <p:nvSpPr>
          <p:cNvPr id="4" name="TextBox 3"/>
          <p:cNvSpPr txBox="1"/>
          <p:nvPr/>
        </p:nvSpPr>
        <p:spPr>
          <a:xfrm>
            <a:off x="0" y="6488668"/>
            <a:ext cx="2646954" cy="369332"/>
          </a:xfrm>
          <a:prstGeom prst="rect">
            <a:avLst/>
          </a:prstGeom>
          <a:noFill/>
        </p:spPr>
        <p:txBody>
          <a:bodyPr wrap="none" rtlCol="0">
            <a:spAutoFit/>
          </a:bodyPr>
          <a:lstStyle/>
          <a:p>
            <a:r>
              <a:rPr lang="en-US" dirty="0" smtClean="0"/>
              <a:t>Elements of graphing data</a:t>
            </a:r>
            <a:endParaRPr lang="en-US" dirty="0"/>
          </a:p>
        </p:txBody>
      </p:sp>
    </p:spTree>
    <p:extLst>
      <p:ext uri="{BB962C8B-B14F-4D97-AF65-F5344CB8AC3E}">
        <p14:creationId xmlns:p14="http://schemas.microsoft.com/office/powerpoint/2010/main" val="149410461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12848" y="2256826"/>
            <a:ext cx="3465553" cy="2239280"/>
          </a:xfrm>
          <a:prstGeom prst="rect">
            <a:avLst/>
          </a:prstGeom>
        </p:spPr>
      </p:pic>
      <p:sp>
        <p:nvSpPr>
          <p:cNvPr id="3" name="TextBox 2"/>
          <p:cNvSpPr txBox="1"/>
          <p:nvPr/>
        </p:nvSpPr>
        <p:spPr>
          <a:xfrm>
            <a:off x="0" y="6488668"/>
            <a:ext cx="2646954" cy="369332"/>
          </a:xfrm>
          <a:prstGeom prst="rect">
            <a:avLst/>
          </a:prstGeom>
          <a:noFill/>
        </p:spPr>
        <p:txBody>
          <a:bodyPr wrap="none" rtlCol="0">
            <a:spAutoFit/>
          </a:bodyPr>
          <a:lstStyle/>
          <a:p>
            <a:r>
              <a:rPr lang="en-US" dirty="0" smtClean="0"/>
              <a:t>Elements of graphing data</a:t>
            </a:r>
            <a:endParaRPr lang="en-US" dirty="0"/>
          </a:p>
        </p:txBody>
      </p:sp>
    </p:spTree>
    <p:extLst>
      <p:ext uri="{BB962C8B-B14F-4D97-AF65-F5344CB8AC3E}">
        <p14:creationId xmlns:p14="http://schemas.microsoft.com/office/powerpoint/2010/main" val="162012847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12848" y="2256826"/>
            <a:ext cx="3465553" cy="2239280"/>
          </a:xfrm>
          <a:prstGeom prst="rect">
            <a:avLst/>
          </a:prstGeom>
        </p:spPr>
      </p:pic>
      <p:sp>
        <p:nvSpPr>
          <p:cNvPr id="2" name="Oval 1"/>
          <p:cNvSpPr/>
          <p:nvPr/>
        </p:nvSpPr>
        <p:spPr>
          <a:xfrm>
            <a:off x="212848" y="2058737"/>
            <a:ext cx="1057152" cy="868947"/>
          </a:xfrm>
          <a:prstGeom prst="ellipse">
            <a:avLst/>
          </a:prstGeom>
          <a:noFill/>
          <a:ln w="762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0" y="6488668"/>
            <a:ext cx="2646954" cy="369332"/>
          </a:xfrm>
          <a:prstGeom prst="rect">
            <a:avLst/>
          </a:prstGeom>
          <a:noFill/>
        </p:spPr>
        <p:txBody>
          <a:bodyPr wrap="none" rtlCol="0">
            <a:spAutoFit/>
          </a:bodyPr>
          <a:lstStyle/>
          <a:p>
            <a:r>
              <a:rPr lang="en-US" dirty="0" smtClean="0"/>
              <a:t>Elements of graphing data</a:t>
            </a:r>
            <a:endParaRPr lang="en-US" dirty="0"/>
          </a:p>
        </p:txBody>
      </p:sp>
    </p:spTree>
    <p:extLst>
      <p:ext uri="{BB962C8B-B14F-4D97-AF65-F5344CB8AC3E}">
        <p14:creationId xmlns:p14="http://schemas.microsoft.com/office/powerpoint/2010/main" val="347471034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12848" y="2256826"/>
            <a:ext cx="3465553" cy="2239280"/>
          </a:xfrm>
          <a:prstGeom prst="rect">
            <a:avLst/>
          </a:prstGeom>
        </p:spPr>
      </p:pic>
      <p:pic>
        <p:nvPicPr>
          <p:cNvPr id="5" name="Picture 4"/>
          <p:cNvPicPr>
            <a:picLocks noChangeAspect="1"/>
          </p:cNvPicPr>
          <p:nvPr/>
        </p:nvPicPr>
        <p:blipFill>
          <a:blip r:embed="rId4"/>
          <a:stretch>
            <a:fillRect/>
          </a:stretch>
        </p:blipFill>
        <p:spPr>
          <a:xfrm>
            <a:off x="4893587" y="1401436"/>
            <a:ext cx="3244044" cy="3398329"/>
          </a:xfrm>
          <a:prstGeom prst="rect">
            <a:avLst/>
          </a:prstGeom>
        </p:spPr>
      </p:pic>
      <p:sp>
        <p:nvSpPr>
          <p:cNvPr id="7" name="TextBox 6"/>
          <p:cNvSpPr txBox="1"/>
          <p:nvPr/>
        </p:nvSpPr>
        <p:spPr>
          <a:xfrm>
            <a:off x="0" y="6488668"/>
            <a:ext cx="2646954" cy="369332"/>
          </a:xfrm>
          <a:prstGeom prst="rect">
            <a:avLst/>
          </a:prstGeom>
          <a:noFill/>
        </p:spPr>
        <p:txBody>
          <a:bodyPr wrap="none" rtlCol="0">
            <a:spAutoFit/>
          </a:bodyPr>
          <a:lstStyle/>
          <a:p>
            <a:r>
              <a:rPr lang="en-US" dirty="0" smtClean="0"/>
              <a:t>Elements of graphing data</a:t>
            </a:r>
            <a:endParaRPr lang="en-US" dirty="0"/>
          </a:p>
        </p:txBody>
      </p:sp>
      <p:sp>
        <p:nvSpPr>
          <p:cNvPr id="8" name="Oval 7"/>
          <p:cNvSpPr/>
          <p:nvPr/>
        </p:nvSpPr>
        <p:spPr>
          <a:xfrm>
            <a:off x="212848" y="2058737"/>
            <a:ext cx="1057152" cy="868947"/>
          </a:xfrm>
          <a:prstGeom prst="ellipse">
            <a:avLst/>
          </a:prstGeom>
          <a:noFill/>
          <a:ln w="762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614507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95300" y="279400"/>
            <a:ext cx="8128564" cy="6286936"/>
          </a:xfrm>
          <a:prstGeom prst="rect">
            <a:avLst/>
          </a:prstGeom>
        </p:spPr>
      </p:pic>
      <p:sp>
        <p:nvSpPr>
          <p:cNvPr id="3" name="TextBox 2"/>
          <p:cNvSpPr txBox="1"/>
          <p:nvPr/>
        </p:nvSpPr>
        <p:spPr>
          <a:xfrm>
            <a:off x="0" y="6488668"/>
            <a:ext cx="2646954" cy="369332"/>
          </a:xfrm>
          <a:prstGeom prst="rect">
            <a:avLst/>
          </a:prstGeom>
          <a:noFill/>
        </p:spPr>
        <p:txBody>
          <a:bodyPr wrap="none" rtlCol="0">
            <a:spAutoFit/>
          </a:bodyPr>
          <a:lstStyle/>
          <a:p>
            <a:r>
              <a:rPr lang="en-US" dirty="0" smtClean="0"/>
              <a:t>Elements of graphing data</a:t>
            </a:r>
            <a:endParaRPr lang="en-US" dirty="0"/>
          </a:p>
        </p:txBody>
      </p:sp>
    </p:spTree>
    <p:extLst>
      <p:ext uri="{BB962C8B-B14F-4D97-AF65-F5344CB8AC3E}">
        <p14:creationId xmlns:p14="http://schemas.microsoft.com/office/powerpoint/2010/main" val="4265098850"/>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95300" y="279400"/>
            <a:ext cx="8128564" cy="6286936"/>
          </a:xfrm>
          <a:prstGeom prst="rect">
            <a:avLst/>
          </a:prstGeom>
        </p:spPr>
      </p:pic>
      <p:sp>
        <p:nvSpPr>
          <p:cNvPr id="2" name="Rectangle 1"/>
          <p:cNvSpPr/>
          <p:nvPr/>
        </p:nvSpPr>
        <p:spPr>
          <a:xfrm>
            <a:off x="1965158" y="4144211"/>
            <a:ext cx="628316" cy="240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2635402" y="4537242"/>
            <a:ext cx="1323473" cy="240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2875463" y="4162927"/>
            <a:ext cx="814672" cy="240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617452" y="4023895"/>
            <a:ext cx="740611" cy="240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900949" y="3800156"/>
            <a:ext cx="1163051" cy="240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793960" y="3553327"/>
            <a:ext cx="740611" cy="240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247146" y="3312696"/>
            <a:ext cx="872959" cy="240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850104" y="3050676"/>
            <a:ext cx="740611" cy="240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403516" y="3481140"/>
            <a:ext cx="1026695" cy="240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5033210" y="2930360"/>
            <a:ext cx="740611" cy="240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941213" y="2641604"/>
            <a:ext cx="673283" cy="240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724560" y="4042611"/>
            <a:ext cx="673283" cy="240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0" y="6488668"/>
            <a:ext cx="2646954" cy="369332"/>
          </a:xfrm>
          <a:prstGeom prst="rect">
            <a:avLst/>
          </a:prstGeom>
          <a:noFill/>
        </p:spPr>
        <p:txBody>
          <a:bodyPr wrap="none" rtlCol="0">
            <a:spAutoFit/>
          </a:bodyPr>
          <a:lstStyle/>
          <a:p>
            <a:r>
              <a:rPr lang="en-US" dirty="0" smtClean="0"/>
              <a:t>Elements of graphing data</a:t>
            </a:r>
            <a:endParaRPr lang="en-US" dirty="0"/>
          </a:p>
        </p:txBody>
      </p:sp>
    </p:spTree>
    <p:extLst>
      <p:ext uri="{BB962C8B-B14F-4D97-AF65-F5344CB8AC3E}">
        <p14:creationId xmlns:p14="http://schemas.microsoft.com/office/powerpoint/2010/main" val="42190277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69900" y="0"/>
            <a:ext cx="8182458" cy="6858000"/>
          </a:xfrm>
          <a:prstGeom prst="rect">
            <a:avLst/>
          </a:prstGeom>
        </p:spPr>
      </p:pic>
      <p:sp>
        <p:nvSpPr>
          <p:cNvPr id="3" name="TextBox 2"/>
          <p:cNvSpPr txBox="1"/>
          <p:nvPr/>
        </p:nvSpPr>
        <p:spPr>
          <a:xfrm>
            <a:off x="0" y="6488668"/>
            <a:ext cx="2646954" cy="369332"/>
          </a:xfrm>
          <a:prstGeom prst="rect">
            <a:avLst/>
          </a:prstGeom>
          <a:noFill/>
        </p:spPr>
        <p:txBody>
          <a:bodyPr wrap="none" rtlCol="0">
            <a:spAutoFit/>
          </a:bodyPr>
          <a:lstStyle/>
          <a:p>
            <a:r>
              <a:rPr lang="en-US" dirty="0" smtClean="0"/>
              <a:t>Elements of graphing data</a:t>
            </a:r>
            <a:endParaRPr lang="en-US" dirty="0"/>
          </a:p>
        </p:txBody>
      </p:sp>
    </p:spTree>
    <p:extLst>
      <p:ext uri="{BB962C8B-B14F-4D97-AF65-F5344CB8AC3E}">
        <p14:creationId xmlns:p14="http://schemas.microsoft.com/office/powerpoint/2010/main" val="293344548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422650" y="-34635"/>
            <a:ext cx="4275609" cy="3098428"/>
          </a:xfrm>
          <a:prstGeom prst="rect">
            <a:avLst/>
          </a:prstGeom>
        </p:spPr>
      </p:pic>
      <p:sp>
        <p:nvSpPr>
          <p:cNvPr id="5" name="TextBox 4"/>
          <p:cNvSpPr txBox="1"/>
          <p:nvPr/>
        </p:nvSpPr>
        <p:spPr>
          <a:xfrm>
            <a:off x="0" y="6488668"/>
            <a:ext cx="2646954" cy="369332"/>
          </a:xfrm>
          <a:prstGeom prst="rect">
            <a:avLst/>
          </a:prstGeom>
          <a:noFill/>
        </p:spPr>
        <p:txBody>
          <a:bodyPr wrap="none" rtlCol="0">
            <a:spAutoFit/>
          </a:bodyPr>
          <a:lstStyle/>
          <a:p>
            <a:r>
              <a:rPr lang="en-US" dirty="0" smtClean="0"/>
              <a:t>Elements of graphing data</a:t>
            </a:r>
            <a:endParaRPr lang="en-US" dirty="0"/>
          </a:p>
        </p:txBody>
      </p:sp>
    </p:spTree>
    <p:extLst>
      <p:ext uri="{BB962C8B-B14F-4D97-AF65-F5344CB8AC3E}">
        <p14:creationId xmlns:p14="http://schemas.microsoft.com/office/powerpoint/2010/main" val="130037859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22650" y="-34635"/>
            <a:ext cx="4275609" cy="3098428"/>
          </a:xfrm>
          <a:prstGeom prst="rect">
            <a:avLst/>
          </a:prstGeom>
        </p:spPr>
      </p:pic>
      <p:pic>
        <p:nvPicPr>
          <p:cNvPr id="5" name="Picture 4"/>
          <p:cNvPicPr>
            <a:picLocks noChangeAspect="1"/>
          </p:cNvPicPr>
          <p:nvPr/>
        </p:nvPicPr>
        <p:blipFill rotWithShape="1">
          <a:blip r:embed="rId3"/>
          <a:srcRect l="8464" r="23655" b="7976"/>
          <a:stretch/>
        </p:blipFill>
        <p:spPr>
          <a:xfrm>
            <a:off x="738909" y="2982978"/>
            <a:ext cx="3809993" cy="3089931"/>
          </a:xfrm>
          <a:prstGeom prst="rect">
            <a:avLst/>
          </a:prstGeom>
        </p:spPr>
      </p:pic>
      <p:pic>
        <p:nvPicPr>
          <p:cNvPr id="6" name="Picture 5"/>
          <p:cNvPicPr>
            <a:picLocks noChangeAspect="1"/>
          </p:cNvPicPr>
          <p:nvPr/>
        </p:nvPicPr>
        <p:blipFill rotWithShape="1">
          <a:blip r:embed="rId3"/>
          <a:srcRect l="75686"/>
          <a:stretch/>
        </p:blipFill>
        <p:spPr>
          <a:xfrm>
            <a:off x="6476992" y="2982978"/>
            <a:ext cx="1364674" cy="3357749"/>
          </a:xfrm>
          <a:prstGeom prst="rect">
            <a:avLst/>
          </a:prstGeom>
        </p:spPr>
      </p:pic>
      <p:sp>
        <p:nvSpPr>
          <p:cNvPr id="3" name="TextBox 2"/>
          <p:cNvSpPr txBox="1"/>
          <p:nvPr/>
        </p:nvSpPr>
        <p:spPr>
          <a:xfrm>
            <a:off x="6063746" y="6361674"/>
            <a:ext cx="2118118" cy="461665"/>
          </a:xfrm>
          <a:prstGeom prst="rect">
            <a:avLst/>
          </a:prstGeom>
          <a:noFill/>
        </p:spPr>
        <p:txBody>
          <a:bodyPr wrap="none" rtlCol="0">
            <a:spAutoFit/>
          </a:bodyPr>
          <a:lstStyle/>
          <a:p>
            <a:r>
              <a:rPr lang="en-US" sz="2400" dirty="0" smtClean="0">
                <a:latin typeface="Gotham Light"/>
                <a:cs typeface="Gotham Light"/>
              </a:rPr>
              <a:t>Comparative</a:t>
            </a:r>
            <a:endParaRPr lang="en-US" sz="2400" dirty="0">
              <a:latin typeface="Gotham Light"/>
              <a:cs typeface="Gotham Light"/>
            </a:endParaRPr>
          </a:p>
        </p:txBody>
      </p:sp>
      <p:sp>
        <p:nvSpPr>
          <p:cNvPr id="7" name="TextBox 6"/>
          <p:cNvSpPr txBox="1"/>
          <p:nvPr/>
        </p:nvSpPr>
        <p:spPr>
          <a:xfrm>
            <a:off x="1860982" y="6361674"/>
            <a:ext cx="1954381" cy="461665"/>
          </a:xfrm>
          <a:prstGeom prst="rect">
            <a:avLst/>
          </a:prstGeom>
          <a:noFill/>
        </p:spPr>
        <p:txBody>
          <a:bodyPr wrap="none" rtlCol="0">
            <a:spAutoFit/>
          </a:bodyPr>
          <a:lstStyle/>
          <a:p>
            <a:r>
              <a:rPr lang="en-US" sz="2400" dirty="0" smtClean="0">
                <a:latin typeface="Gotham Light"/>
                <a:cs typeface="Gotham Light"/>
              </a:rPr>
              <a:t>Uncertainty</a:t>
            </a:r>
            <a:endParaRPr lang="en-US" sz="2400" dirty="0">
              <a:latin typeface="Gotham Light"/>
              <a:cs typeface="Gotham Light"/>
            </a:endParaRPr>
          </a:p>
        </p:txBody>
      </p:sp>
    </p:spTree>
    <p:extLst>
      <p:ext uri="{BB962C8B-B14F-4D97-AF65-F5344CB8AC3E}">
        <p14:creationId xmlns:p14="http://schemas.microsoft.com/office/powerpoint/2010/main" val="283006493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79500" y="0"/>
            <a:ext cx="6978701" cy="6858000"/>
          </a:xfrm>
          <a:prstGeom prst="rect">
            <a:avLst/>
          </a:prstGeom>
        </p:spPr>
      </p:pic>
      <p:sp>
        <p:nvSpPr>
          <p:cNvPr id="5" name="TextBox 4"/>
          <p:cNvSpPr txBox="1"/>
          <p:nvPr/>
        </p:nvSpPr>
        <p:spPr>
          <a:xfrm>
            <a:off x="-58280" y="6599437"/>
            <a:ext cx="1197764" cy="261610"/>
          </a:xfrm>
          <a:prstGeom prst="rect">
            <a:avLst/>
          </a:prstGeom>
          <a:noFill/>
        </p:spPr>
        <p:txBody>
          <a:bodyPr wrap="none" rtlCol="0">
            <a:spAutoFit/>
          </a:bodyPr>
          <a:lstStyle/>
          <a:p>
            <a:r>
              <a:rPr lang="pl-PL" sz="1050" dirty="0" smtClean="0"/>
              <a:t>http://</a:t>
            </a:r>
            <a:r>
              <a:rPr lang="pl-PL" sz="1050" dirty="0" err="1" smtClean="0"/>
              <a:t>wtfviz.net</a:t>
            </a:r>
            <a:r>
              <a:rPr lang="pl-PL" sz="1050" dirty="0" smtClean="0"/>
              <a:t>/</a:t>
            </a:r>
            <a:endParaRPr lang="en-US" sz="1050" dirty="0"/>
          </a:p>
        </p:txBody>
      </p:sp>
    </p:spTree>
    <p:extLst>
      <p:ext uri="{BB962C8B-B14F-4D97-AF65-F5344CB8AC3E}">
        <p14:creationId xmlns:p14="http://schemas.microsoft.com/office/powerpoint/2010/main" val="43501804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423080280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2455" y="1600200"/>
            <a:ext cx="8670635" cy="4525963"/>
          </a:xfrm>
        </p:spPr>
        <p:txBody>
          <a:bodyPr/>
          <a:lstStyle/>
          <a:p>
            <a:endParaRPr lang="en-US" dirty="0"/>
          </a:p>
          <a:p>
            <a:pPr marL="0" indent="0" algn="ctr">
              <a:buNone/>
            </a:pPr>
            <a:r>
              <a:rPr lang="en-US" dirty="0" smtClean="0"/>
              <a:t>“Use definite, specific, concrete language”</a:t>
            </a:r>
          </a:p>
          <a:p>
            <a:pPr marL="0" indent="0" algn="ctr">
              <a:buNone/>
            </a:pPr>
            <a:r>
              <a:rPr lang="en-US" dirty="0" smtClean="0"/>
              <a:t>“Do not overwrite”</a:t>
            </a:r>
          </a:p>
          <a:p>
            <a:pPr marL="0" indent="0" algn="ctr">
              <a:buNone/>
            </a:pPr>
            <a:r>
              <a:rPr lang="en-US" dirty="0" smtClean="0">
                <a:solidFill>
                  <a:schemeClr val="bg1">
                    <a:lumMod val="75000"/>
                  </a:schemeClr>
                </a:solidFill>
              </a:rPr>
              <a:t>-Elements of Style</a:t>
            </a:r>
          </a:p>
          <a:p>
            <a:pPr marL="0" indent="0" algn="ctr">
              <a:buNone/>
            </a:pPr>
            <a:endParaRPr lang="en-US" dirty="0"/>
          </a:p>
          <a:p>
            <a:endParaRPr lang="en-US" dirty="0"/>
          </a:p>
        </p:txBody>
      </p:sp>
    </p:spTree>
    <p:extLst>
      <p:ext uri="{BB962C8B-B14F-4D97-AF65-F5344CB8AC3E}">
        <p14:creationId xmlns:p14="http://schemas.microsoft.com/office/powerpoint/2010/main" val="634727791"/>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2455" y="1600200"/>
            <a:ext cx="8670635" cy="4525963"/>
          </a:xfrm>
        </p:spPr>
        <p:txBody>
          <a:bodyPr/>
          <a:lstStyle/>
          <a:p>
            <a:endParaRPr lang="en-US" dirty="0"/>
          </a:p>
          <a:p>
            <a:pPr marL="0" indent="0" algn="ctr">
              <a:buNone/>
            </a:pPr>
            <a:r>
              <a:rPr lang="en-US" dirty="0" smtClean="0"/>
              <a:t>“Use definite, specific, concrete language”</a:t>
            </a:r>
          </a:p>
          <a:p>
            <a:pPr marL="0" indent="0" algn="ctr">
              <a:buNone/>
            </a:pPr>
            <a:r>
              <a:rPr lang="en-US" dirty="0" smtClean="0"/>
              <a:t>“Do not overwrite”</a:t>
            </a:r>
          </a:p>
          <a:p>
            <a:pPr marL="0" indent="0" algn="ctr">
              <a:buNone/>
            </a:pPr>
            <a:r>
              <a:rPr lang="en-US" dirty="0" smtClean="0">
                <a:solidFill>
                  <a:schemeClr val="bg1">
                    <a:lumMod val="75000"/>
                  </a:schemeClr>
                </a:solidFill>
              </a:rPr>
              <a:t>-Elements of Style</a:t>
            </a:r>
          </a:p>
          <a:p>
            <a:pPr marL="0" indent="0" algn="ctr">
              <a:buNone/>
            </a:pPr>
            <a:endParaRPr lang="en-US" dirty="0"/>
          </a:p>
          <a:p>
            <a:pPr marL="0" indent="0" algn="ctr">
              <a:buNone/>
            </a:pPr>
            <a:r>
              <a:rPr lang="en-US" dirty="0" smtClean="0"/>
              <a:t>1 message/graphic</a:t>
            </a:r>
          </a:p>
          <a:p>
            <a:pPr marL="0" indent="0" algn="ctr">
              <a:buNone/>
            </a:pPr>
            <a:r>
              <a:rPr lang="en-US" sz="3300" dirty="0" smtClean="0"/>
              <a:t>Data &gt;&gt; Cuteness</a:t>
            </a:r>
          </a:p>
          <a:p>
            <a:endParaRPr lang="en-US" dirty="0"/>
          </a:p>
        </p:txBody>
      </p:sp>
    </p:spTree>
    <p:extLst>
      <p:ext uri="{BB962C8B-B14F-4D97-AF65-F5344CB8AC3E}">
        <p14:creationId xmlns:p14="http://schemas.microsoft.com/office/powerpoint/2010/main" val="62793331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Graphical Principles</a:t>
            </a:r>
            <a:endParaRPr lang="en-US" dirty="0"/>
          </a:p>
        </p:txBody>
      </p:sp>
      <p:sp>
        <p:nvSpPr>
          <p:cNvPr id="3" name="Content Placeholder 2"/>
          <p:cNvSpPr>
            <a:spLocks noGrp="1"/>
          </p:cNvSpPr>
          <p:nvPr>
            <p:ph idx="1"/>
          </p:nvPr>
        </p:nvSpPr>
        <p:spPr>
          <a:xfrm>
            <a:off x="457200" y="1590939"/>
            <a:ext cx="8229600" cy="4525963"/>
          </a:xfrm>
        </p:spPr>
        <p:txBody>
          <a:bodyPr>
            <a:normAutofit/>
          </a:bodyPr>
          <a:lstStyle/>
          <a:p>
            <a:r>
              <a:rPr lang="en-US" dirty="0" smtClean="0">
                <a:solidFill>
                  <a:srgbClr val="BFBFBF"/>
                </a:solidFill>
                <a:sym typeface="Wingdings"/>
              </a:rPr>
              <a:t>Make the data stand out</a:t>
            </a:r>
          </a:p>
          <a:p>
            <a:pPr lvl="1"/>
            <a:r>
              <a:rPr lang="en-US" dirty="0" smtClean="0">
                <a:solidFill>
                  <a:srgbClr val="BFBFBF"/>
                </a:solidFill>
                <a:sym typeface="Wingdings"/>
              </a:rPr>
              <a:t>Don’t obscure it</a:t>
            </a:r>
          </a:p>
          <a:p>
            <a:pPr marL="457200" lvl="1" indent="0">
              <a:buNone/>
            </a:pPr>
            <a:endParaRPr lang="en-US" dirty="0">
              <a:solidFill>
                <a:srgbClr val="BFBFBF"/>
              </a:solidFill>
              <a:sym typeface="Wingdings"/>
            </a:endParaRPr>
          </a:p>
          <a:p>
            <a:pPr marL="457200" lvl="1" indent="0">
              <a:buNone/>
            </a:pPr>
            <a:endParaRPr lang="en-US" dirty="0"/>
          </a:p>
          <a:p>
            <a:r>
              <a:rPr lang="en-US" dirty="0" smtClean="0"/>
              <a:t>Is the data </a:t>
            </a:r>
            <a:r>
              <a:rPr lang="en-US" i="1" dirty="0" smtClean="0"/>
              <a:t>accurately</a:t>
            </a:r>
            <a:r>
              <a:rPr lang="en-US" dirty="0" smtClean="0"/>
              <a:t> perceived?</a:t>
            </a:r>
          </a:p>
          <a:p>
            <a:pPr lvl="1"/>
            <a:r>
              <a:rPr lang="en-US" dirty="0" smtClean="0"/>
              <a:t>data </a:t>
            </a:r>
            <a:r>
              <a:rPr lang="en-US" dirty="0" smtClean="0">
                <a:sym typeface="Wingdings"/>
              </a:rPr>
              <a:t> perceptual mapping</a:t>
            </a:r>
            <a:endParaRPr lang="en-US" dirty="0">
              <a:sym typeface="Wingdings"/>
            </a:endParaRPr>
          </a:p>
          <a:p>
            <a:endParaRPr lang="en-US" dirty="0"/>
          </a:p>
        </p:txBody>
      </p:sp>
    </p:spTree>
    <p:extLst>
      <p:ext uri="{BB962C8B-B14F-4D97-AF65-F5344CB8AC3E}">
        <p14:creationId xmlns:p14="http://schemas.microsoft.com/office/powerpoint/2010/main" val="287982620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484133" y="606246"/>
            <a:ext cx="6282364" cy="5523901"/>
          </a:xfrm>
          <a:prstGeom prst="rect">
            <a:avLst/>
          </a:prstGeom>
        </p:spPr>
      </p:pic>
      <p:sp>
        <p:nvSpPr>
          <p:cNvPr id="5" name="TextBox 4"/>
          <p:cNvSpPr txBox="1"/>
          <p:nvPr/>
        </p:nvSpPr>
        <p:spPr>
          <a:xfrm>
            <a:off x="577240" y="6266273"/>
            <a:ext cx="785247" cy="369332"/>
          </a:xfrm>
          <a:prstGeom prst="rect">
            <a:avLst/>
          </a:prstGeom>
          <a:noFill/>
        </p:spPr>
        <p:txBody>
          <a:bodyPr wrap="none" rtlCol="0">
            <a:spAutoFit/>
          </a:bodyPr>
          <a:lstStyle/>
          <a:p>
            <a:r>
              <a:rPr lang="en-US" i="1" dirty="0"/>
              <a:t>S </a:t>
            </a:r>
            <a:r>
              <a:rPr lang="en-US" dirty="0"/>
              <a:t>= </a:t>
            </a:r>
            <a:r>
              <a:rPr lang="en-US" i="1" dirty="0" err="1"/>
              <a:t>kI</a:t>
            </a:r>
            <a:r>
              <a:rPr lang="en-US" i="1" baseline="30000" dirty="0" err="1"/>
              <a:t>p</a:t>
            </a:r>
            <a:r>
              <a:rPr lang="en-US" i="1" baseline="30000" dirty="0"/>
              <a:t> </a:t>
            </a:r>
            <a:endParaRPr lang="en-US" baseline="30000" dirty="0" smtClean="0"/>
          </a:p>
        </p:txBody>
      </p:sp>
    </p:spTree>
    <p:extLst>
      <p:ext uri="{BB962C8B-B14F-4D97-AF65-F5344CB8AC3E}">
        <p14:creationId xmlns:p14="http://schemas.microsoft.com/office/powerpoint/2010/main" val="2701137669"/>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4098012" y="2658307"/>
            <a:ext cx="436732" cy="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4125949" y="3989896"/>
            <a:ext cx="356839" cy="3463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5108926" y="3949174"/>
            <a:ext cx="437701" cy="387099"/>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Can 11"/>
          <p:cNvSpPr/>
          <p:nvPr/>
        </p:nvSpPr>
        <p:spPr>
          <a:xfrm>
            <a:off x="4171747" y="4764531"/>
            <a:ext cx="283372" cy="314888"/>
          </a:xfrm>
          <a:prstGeom prst="ca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2056111" y="2460332"/>
            <a:ext cx="992579" cy="369332"/>
          </a:xfrm>
          <a:prstGeom prst="rect">
            <a:avLst/>
          </a:prstGeom>
          <a:noFill/>
        </p:spPr>
        <p:txBody>
          <a:bodyPr wrap="none" rtlCol="0">
            <a:spAutoFit/>
          </a:bodyPr>
          <a:lstStyle/>
          <a:p>
            <a:r>
              <a:rPr lang="en-US" dirty="0">
                <a:latin typeface="Gotham Light"/>
                <a:cs typeface="Gotham Light"/>
              </a:rPr>
              <a:t>L</a:t>
            </a:r>
            <a:r>
              <a:rPr lang="en-US" dirty="0" smtClean="0">
                <a:latin typeface="Gotham Light"/>
                <a:cs typeface="Gotham Light"/>
              </a:rPr>
              <a:t>ength</a:t>
            </a:r>
            <a:endParaRPr lang="en-US" dirty="0">
              <a:latin typeface="Gotham Light"/>
              <a:cs typeface="Gotham Light"/>
            </a:endParaRPr>
          </a:p>
        </p:txBody>
      </p:sp>
      <p:sp>
        <p:nvSpPr>
          <p:cNvPr id="19" name="TextBox 18"/>
          <p:cNvSpPr txBox="1"/>
          <p:nvPr/>
        </p:nvSpPr>
        <p:spPr>
          <a:xfrm>
            <a:off x="2327801" y="4042384"/>
            <a:ext cx="720889" cy="369332"/>
          </a:xfrm>
          <a:prstGeom prst="rect">
            <a:avLst/>
          </a:prstGeom>
          <a:noFill/>
        </p:spPr>
        <p:txBody>
          <a:bodyPr wrap="none" rtlCol="0">
            <a:spAutoFit/>
          </a:bodyPr>
          <a:lstStyle/>
          <a:p>
            <a:r>
              <a:rPr lang="en-US" dirty="0">
                <a:latin typeface="Gotham Light"/>
                <a:cs typeface="Gotham Light"/>
              </a:rPr>
              <a:t>A</a:t>
            </a:r>
            <a:r>
              <a:rPr lang="en-US" dirty="0" smtClean="0">
                <a:latin typeface="Gotham Light"/>
                <a:cs typeface="Gotham Light"/>
              </a:rPr>
              <a:t>rea</a:t>
            </a:r>
            <a:endParaRPr lang="en-US" dirty="0">
              <a:latin typeface="Gotham Light"/>
              <a:cs typeface="Gotham Light"/>
            </a:endParaRPr>
          </a:p>
        </p:txBody>
      </p:sp>
      <p:sp>
        <p:nvSpPr>
          <p:cNvPr id="20" name="TextBox 19"/>
          <p:cNvSpPr txBox="1"/>
          <p:nvPr/>
        </p:nvSpPr>
        <p:spPr>
          <a:xfrm>
            <a:off x="2004814" y="4796027"/>
            <a:ext cx="1043876" cy="369332"/>
          </a:xfrm>
          <a:prstGeom prst="rect">
            <a:avLst/>
          </a:prstGeom>
          <a:noFill/>
        </p:spPr>
        <p:txBody>
          <a:bodyPr wrap="none" rtlCol="0">
            <a:spAutoFit/>
          </a:bodyPr>
          <a:lstStyle/>
          <a:p>
            <a:r>
              <a:rPr lang="en-US" dirty="0" smtClean="0">
                <a:latin typeface="Gotham Light"/>
                <a:cs typeface="Gotham Light"/>
              </a:rPr>
              <a:t>Volume</a:t>
            </a:r>
            <a:endParaRPr lang="en-US" dirty="0">
              <a:latin typeface="Gotham Light"/>
              <a:cs typeface="Gotham Light"/>
            </a:endParaRPr>
          </a:p>
        </p:txBody>
      </p:sp>
      <p:sp>
        <p:nvSpPr>
          <p:cNvPr id="21" name="TextBox 20"/>
          <p:cNvSpPr txBox="1"/>
          <p:nvPr/>
        </p:nvSpPr>
        <p:spPr>
          <a:xfrm>
            <a:off x="2184351" y="3149088"/>
            <a:ext cx="864339" cy="369332"/>
          </a:xfrm>
          <a:prstGeom prst="rect">
            <a:avLst/>
          </a:prstGeom>
          <a:noFill/>
        </p:spPr>
        <p:txBody>
          <a:bodyPr wrap="none" rtlCol="0">
            <a:spAutoFit/>
          </a:bodyPr>
          <a:lstStyle/>
          <a:p>
            <a:r>
              <a:rPr lang="en-US" dirty="0" smtClean="0">
                <a:latin typeface="Gotham Light"/>
                <a:cs typeface="Gotham Light"/>
              </a:rPr>
              <a:t>Angle</a:t>
            </a:r>
            <a:endParaRPr lang="en-US" dirty="0">
              <a:latin typeface="Gotham Light"/>
              <a:cs typeface="Gotham Light"/>
            </a:endParaRPr>
          </a:p>
        </p:txBody>
      </p:sp>
      <p:sp>
        <p:nvSpPr>
          <p:cNvPr id="22" name="Oval 21"/>
          <p:cNvSpPr/>
          <p:nvPr/>
        </p:nvSpPr>
        <p:spPr>
          <a:xfrm>
            <a:off x="5192015" y="5509230"/>
            <a:ext cx="354613" cy="346377"/>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125949" y="5509230"/>
            <a:ext cx="354613" cy="346377"/>
          </a:xfrm>
          <a:prstGeom prst="ellipse">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2235647" y="5519319"/>
            <a:ext cx="813043" cy="369332"/>
          </a:xfrm>
          <a:prstGeom prst="rect">
            <a:avLst/>
          </a:prstGeom>
          <a:noFill/>
        </p:spPr>
        <p:txBody>
          <a:bodyPr wrap="none" rtlCol="0">
            <a:spAutoFit/>
          </a:bodyPr>
          <a:lstStyle/>
          <a:p>
            <a:r>
              <a:rPr lang="en-US" dirty="0" smtClean="0">
                <a:latin typeface="Gotham Light"/>
                <a:cs typeface="Gotham Light"/>
              </a:rPr>
              <a:t>Color</a:t>
            </a:r>
            <a:endParaRPr lang="en-US" dirty="0">
              <a:latin typeface="Gotham Light"/>
              <a:cs typeface="Gotham Light"/>
            </a:endParaRPr>
          </a:p>
        </p:txBody>
      </p:sp>
      <p:sp>
        <p:nvSpPr>
          <p:cNvPr id="29" name="Can 28"/>
          <p:cNvSpPr/>
          <p:nvPr/>
        </p:nvSpPr>
        <p:spPr>
          <a:xfrm>
            <a:off x="5192014" y="4736532"/>
            <a:ext cx="308569" cy="342887"/>
          </a:xfrm>
          <a:prstGeom prst="ca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p:cNvCxnSpPr/>
          <p:nvPr/>
        </p:nvCxnSpPr>
        <p:spPr>
          <a:xfrm flipH="1">
            <a:off x="4844188" y="2661488"/>
            <a:ext cx="873564"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313182" y="1494019"/>
            <a:ext cx="0" cy="307072"/>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2056111" y="1561468"/>
            <a:ext cx="992579" cy="369332"/>
          </a:xfrm>
          <a:prstGeom prst="rect">
            <a:avLst/>
          </a:prstGeom>
          <a:noFill/>
        </p:spPr>
        <p:txBody>
          <a:bodyPr wrap="none" rtlCol="0">
            <a:spAutoFit/>
          </a:bodyPr>
          <a:lstStyle/>
          <a:p>
            <a:r>
              <a:rPr lang="en-US" dirty="0">
                <a:latin typeface="Gotham Light"/>
                <a:cs typeface="Gotham Light"/>
              </a:rPr>
              <a:t>L</a:t>
            </a:r>
            <a:r>
              <a:rPr lang="en-US" dirty="0" smtClean="0">
                <a:latin typeface="Gotham Light"/>
                <a:cs typeface="Gotham Light"/>
              </a:rPr>
              <a:t>ength</a:t>
            </a:r>
            <a:endParaRPr lang="en-US" dirty="0">
              <a:latin typeface="Gotham Light"/>
              <a:cs typeface="Gotham Light"/>
            </a:endParaRPr>
          </a:p>
        </p:txBody>
      </p:sp>
      <p:cxnSp>
        <p:nvCxnSpPr>
          <p:cNvPr id="38" name="Straight Connector 37"/>
          <p:cNvCxnSpPr/>
          <p:nvPr/>
        </p:nvCxnSpPr>
        <p:spPr>
          <a:xfrm>
            <a:off x="5268029" y="1494018"/>
            <a:ext cx="0" cy="699618"/>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1952006" y="557648"/>
            <a:ext cx="1096684" cy="369332"/>
          </a:xfrm>
          <a:prstGeom prst="rect">
            <a:avLst/>
          </a:prstGeom>
          <a:noFill/>
        </p:spPr>
        <p:txBody>
          <a:bodyPr wrap="none" rtlCol="0">
            <a:spAutoFit/>
          </a:bodyPr>
          <a:lstStyle/>
          <a:p>
            <a:r>
              <a:rPr lang="en-US" dirty="0" smtClean="0">
                <a:latin typeface="Gotham Light"/>
                <a:cs typeface="Gotham Light"/>
              </a:rPr>
              <a:t>Position</a:t>
            </a:r>
            <a:endParaRPr lang="en-US" dirty="0">
              <a:latin typeface="Gotham Light"/>
              <a:cs typeface="Gotham Light"/>
            </a:endParaRPr>
          </a:p>
        </p:txBody>
      </p:sp>
      <p:sp>
        <p:nvSpPr>
          <p:cNvPr id="43" name="Oval 42"/>
          <p:cNvSpPr/>
          <p:nvPr/>
        </p:nvSpPr>
        <p:spPr>
          <a:xfrm>
            <a:off x="4242065" y="709297"/>
            <a:ext cx="178420" cy="173189"/>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4" name="Straight Connector 43"/>
          <p:cNvCxnSpPr/>
          <p:nvPr/>
        </p:nvCxnSpPr>
        <p:spPr>
          <a:xfrm rot="16200000" flipH="1">
            <a:off x="3562172" y="730459"/>
            <a:ext cx="873564"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45" name="Oval 44"/>
          <p:cNvSpPr/>
          <p:nvPr/>
        </p:nvSpPr>
        <p:spPr>
          <a:xfrm>
            <a:off x="5180776" y="384459"/>
            <a:ext cx="178420" cy="173189"/>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6" name="Straight Connector 45"/>
          <p:cNvCxnSpPr/>
          <p:nvPr/>
        </p:nvCxnSpPr>
        <p:spPr>
          <a:xfrm flipH="1">
            <a:off x="4102477" y="3330121"/>
            <a:ext cx="489994" cy="18643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H="1">
            <a:off x="5186024" y="3191572"/>
            <a:ext cx="349497" cy="32497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2393819" y="6125211"/>
            <a:ext cx="654871" cy="369332"/>
          </a:xfrm>
          <a:prstGeom prst="rect">
            <a:avLst/>
          </a:prstGeom>
          <a:noFill/>
        </p:spPr>
        <p:txBody>
          <a:bodyPr wrap="none" rtlCol="0">
            <a:spAutoFit/>
          </a:bodyPr>
          <a:lstStyle/>
          <a:p>
            <a:r>
              <a:rPr lang="en-US" dirty="0">
                <a:latin typeface="Gotham Light"/>
                <a:cs typeface="Gotham Light"/>
              </a:rPr>
              <a:t>T</a:t>
            </a:r>
            <a:r>
              <a:rPr lang="en-US" dirty="0" smtClean="0">
                <a:latin typeface="Gotham Light"/>
                <a:cs typeface="Gotham Light"/>
              </a:rPr>
              <a:t>ext</a:t>
            </a:r>
            <a:endParaRPr lang="en-US" dirty="0">
              <a:latin typeface="Gotham Light"/>
              <a:cs typeface="Gotham Light"/>
            </a:endParaRPr>
          </a:p>
        </p:txBody>
      </p:sp>
      <p:sp>
        <p:nvSpPr>
          <p:cNvPr id="51" name="TextBox 50"/>
          <p:cNvSpPr txBox="1"/>
          <p:nvPr/>
        </p:nvSpPr>
        <p:spPr>
          <a:xfrm>
            <a:off x="4196748" y="6125211"/>
            <a:ext cx="320857" cy="369332"/>
          </a:xfrm>
          <a:prstGeom prst="rect">
            <a:avLst/>
          </a:prstGeom>
          <a:noFill/>
        </p:spPr>
        <p:txBody>
          <a:bodyPr wrap="none" rtlCol="0">
            <a:spAutoFit/>
          </a:bodyPr>
          <a:lstStyle/>
          <a:p>
            <a:r>
              <a:rPr lang="en-US" dirty="0" smtClean="0">
                <a:latin typeface="Gotham Light"/>
                <a:cs typeface="Gotham Light"/>
              </a:rPr>
              <a:t>2</a:t>
            </a:r>
            <a:endParaRPr lang="en-US" dirty="0">
              <a:latin typeface="Gotham Light"/>
              <a:cs typeface="Gotham Light"/>
            </a:endParaRPr>
          </a:p>
        </p:txBody>
      </p:sp>
      <p:sp>
        <p:nvSpPr>
          <p:cNvPr id="52" name="TextBox 51"/>
          <p:cNvSpPr txBox="1"/>
          <p:nvPr/>
        </p:nvSpPr>
        <p:spPr>
          <a:xfrm>
            <a:off x="5196967" y="6125211"/>
            <a:ext cx="338554" cy="369332"/>
          </a:xfrm>
          <a:prstGeom prst="rect">
            <a:avLst/>
          </a:prstGeom>
          <a:noFill/>
        </p:spPr>
        <p:txBody>
          <a:bodyPr wrap="none" rtlCol="0">
            <a:spAutoFit/>
          </a:bodyPr>
          <a:lstStyle/>
          <a:p>
            <a:r>
              <a:rPr lang="en-US" dirty="0" smtClean="0">
                <a:latin typeface="Gotham Light"/>
                <a:cs typeface="Gotham Light"/>
              </a:rPr>
              <a:t>4</a:t>
            </a:r>
            <a:endParaRPr lang="en-US" dirty="0">
              <a:latin typeface="Gotham Light"/>
              <a:cs typeface="Gotham Light"/>
            </a:endParaRPr>
          </a:p>
        </p:txBody>
      </p:sp>
      <p:sp>
        <p:nvSpPr>
          <p:cNvPr id="2" name="TextBox 1"/>
          <p:cNvSpPr txBox="1"/>
          <p:nvPr/>
        </p:nvSpPr>
        <p:spPr>
          <a:xfrm>
            <a:off x="6742545" y="542636"/>
            <a:ext cx="1454244" cy="584776"/>
          </a:xfrm>
          <a:prstGeom prst="rect">
            <a:avLst/>
          </a:prstGeom>
          <a:noFill/>
        </p:spPr>
        <p:txBody>
          <a:bodyPr wrap="none" rtlCol="0">
            <a:spAutoFit/>
          </a:bodyPr>
          <a:lstStyle/>
          <a:p>
            <a:r>
              <a:rPr lang="en-US" sz="3200" dirty="0" smtClean="0">
                <a:solidFill>
                  <a:schemeClr val="bg1">
                    <a:lumMod val="75000"/>
                  </a:schemeClr>
                </a:solidFill>
                <a:latin typeface="Gotham Light"/>
                <a:cs typeface="Gotham Light"/>
              </a:rPr>
              <a:t>Better</a:t>
            </a:r>
            <a:endParaRPr lang="en-US" sz="3200" dirty="0">
              <a:solidFill>
                <a:schemeClr val="bg1">
                  <a:lumMod val="75000"/>
                </a:schemeClr>
              </a:solidFill>
              <a:latin typeface="Gotham Light"/>
              <a:cs typeface="Gotham Light"/>
            </a:endParaRPr>
          </a:p>
        </p:txBody>
      </p:sp>
      <p:sp>
        <p:nvSpPr>
          <p:cNvPr id="3" name="TextBox 2"/>
          <p:cNvSpPr txBox="1"/>
          <p:nvPr/>
        </p:nvSpPr>
        <p:spPr>
          <a:xfrm>
            <a:off x="6742545" y="5807372"/>
            <a:ext cx="1480610" cy="584776"/>
          </a:xfrm>
          <a:prstGeom prst="rect">
            <a:avLst/>
          </a:prstGeom>
          <a:noFill/>
        </p:spPr>
        <p:txBody>
          <a:bodyPr wrap="none" rtlCol="0">
            <a:spAutoFit/>
          </a:bodyPr>
          <a:lstStyle/>
          <a:p>
            <a:r>
              <a:rPr lang="en-US" sz="3200" dirty="0" smtClean="0">
                <a:solidFill>
                  <a:schemeClr val="bg1">
                    <a:lumMod val="75000"/>
                  </a:schemeClr>
                </a:solidFill>
                <a:latin typeface="Gotham Light"/>
                <a:cs typeface="Gotham Light"/>
              </a:rPr>
              <a:t>Worse</a:t>
            </a:r>
            <a:endParaRPr lang="en-US" sz="3200" dirty="0">
              <a:solidFill>
                <a:schemeClr val="bg1">
                  <a:lumMod val="75000"/>
                </a:schemeClr>
              </a:solidFill>
              <a:latin typeface="Gotham Light"/>
              <a:cs typeface="Gotham Light"/>
            </a:endParaRPr>
          </a:p>
        </p:txBody>
      </p:sp>
    </p:spTree>
    <p:extLst>
      <p:ext uri="{BB962C8B-B14F-4D97-AF65-F5344CB8AC3E}">
        <p14:creationId xmlns:p14="http://schemas.microsoft.com/office/powerpoint/2010/main" val="473779748"/>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Toolkit Models</a:t>
            </a:r>
            <a:endParaRPr lang="en-US" dirty="0"/>
          </a:p>
        </p:txBody>
      </p:sp>
      <p:sp>
        <p:nvSpPr>
          <p:cNvPr id="4" name="Rectangle 3"/>
          <p:cNvSpPr/>
          <p:nvPr/>
        </p:nvSpPr>
        <p:spPr>
          <a:xfrm>
            <a:off x="4730750" y="2298700"/>
            <a:ext cx="18415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Gotham Light"/>
                <a:cs typeface="Gotham Light"/>
              </a:rPr>
              <a:t>Grammar</a:t>
            </a:r>
            <a:endParaRPr lang="en-US" dirty="0">
              <a:latin typeface="Gotham Light"/>
              <a:cs typeface="Gotham Light"/>
            </a:endParaRPr>
          </a:p>
        </p:txBody>
      </p:sp>
      <p:sp>
        <p:nvSpPr>
          <p:cNvPr id="5" name="Rectangle 4"/>
          <p:cNvSpPr/>
          <p:nvPr/>
        </p:nvSpPr>
        <p:spPr>
          <a:xfrm>
            <a:off x="2514600" y="2298700"/>
            <a:ext cx="1841500" cy="9144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latin typeface="Gotham Light"/>
                <a:cs typeface="Gotham Light"/>
              </a:rPr>
              <a:t>Component</a:t>
            </a:r>
            <a:endParaRPr lang="en-US" dirty="0">
              <a:solidFill>
                <a:schemeClr val="tx1"/>
              </a:solidFill>
              <a:latin typeface="Gotham Light"/>
              <a:cs typeface="Gotham Light"/>
            </a:endParaRPr>
          </a:p>
        </p:txBody>
      </p:sp>
      <p:sp>
        <p:nvSpPr>
          <p:cNvPr id="6" name="Rectangle 5"/>
          <p:cNvSpPr/>
          <p:nvPr/>
        </p:nvSpPr>
        <p:spPr>
          <a:xfrm>
            <a:off x="2514600" y="3416300"/>
            <a:ext cx="4057650" cy="7747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Gotham Light"/>
                <a:cs typeface="Gotham Light"/>
              </a:rPr>
              <a:t>D3.js</a:t>
            </a:r>
            <a:endParaRPr lang="en-US" dirty="0">
              <a:latin typeface="Gotham Light"/>
              <a:cs typeface="Gotham Light"/>
            </a:endParaRPr>
          </a:p>
        </p:txBody>
      </p:sp>
      <p:sp>
        <p:nvSpPr>
          <p:cNvPr id="7" name="Rectangle 6"/>
          <p:cNvSpPr/>
          <p:nvPr/>
        </p:nvSpPr>
        <p:spPr>
          <a:xfrm>
            <a:off x="2514600" y="4394200"/>
            <a:ext cx="4057650" cy="7747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Gotham Light"/>
                <a:cs typeface="Gotham Light"/>
              </a:rPr>
              <a:t>HTML/DOM</a:t>
            </a:r>
            <a:endParaRPr lang="en-US" dirty="0">
              <a:latin typeface="Gotham Light"/>
              <a:cs typeface="Gotham Light"/>
            </a:endParaRPr>
          </a:p>
        </p:txBody>
      </p:sp>
    </p:spTree>
    <p:extLst>
      <p:ext uri="{BB962C8B-B14F-4D97-AF65-F5344CB8AC3E}">
        <p14:creationId xmlns:p14="http://schemas.microsoft.com/office/powerpoint/2010/main" val="286764237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Toolkit Models</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468411304"/>
              </p:ext>
            </p:extLst>
          </p:nvPr>
        </p:nvGraphicFramePr>
        <p:xfrm>
          <a:off x="145474" y="3313546"/>
          <a:ext cx="4657435" cy="1483360"/>
        </p:xfrm>
        <a:graphic>
          <a:graphicData uri="http://schemas.openxmlformats.org/drawingml/2006/table">
            <a:tbl>
              <a:tblPr firstRow="1" bandRow="1">
                <a:tableStyleId>{5C22544A-7EE6-4342-B048-85BDC9FD1C3A}</a:tableStyleId>
              </a:tblPr>
              <a:tblGrid>
                <a:gridCol w="1397231"/>
                <a:gridCol w="815051"/>
                <a:gridCol w="815051"/>
                <a:gridCol w="815051"/>
                <a:gridCol w="815051"/>
              </a:tblGrid>
              <a:tr h="370840">
                <a:tc>
                  <a:txBody>
                    <a:bodyPr/>
                    <a:lstStyle/>
                    <a:p>
                      <a:r>
                        <a:rPr lang="en-US" dirty="0" smtClean="0">
                          <a:solidFill>
                            <a:srgbClr val="000000"/>
                          </a:solidFill>
                          <a:latin typeface="Gotham Black"/>
                          <a:cs typeface="Gotham Black"/>
                        </a:rPr>
                        <a:t>name</a:t>
                      </a:r>
                      <a:endParaRPr lang="en-US" dirty="0">
                        <a:solidFill>
                          <a:srgbClr val="000000"/>
                        </a:solidFill>
                        <a:latin typeface="Gotham Black"/>
                        <a:cs typeface="Gotham Black"/>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dirty="0" err="1" smtClean="0">
                          <a:solidFill>
                            <a:srgbClr val="000000"/>
                          </a:solidFill>
                          <a:latin typeface="Gotham Black"/>
                          <a:cs typeface="Gotham Black"/>
                        </a:rPr>
                        <a:t>lat</a:t>
                      </a:r>
                      <a:endParaRPr lang="en-US" dirty="0">
                        <a:solidFill>
                          <a:srgbClr val="000000"/>
                        </a:solidFill>
                        <a:latin typeface="Gotham Black"/>
                        <a:cs typeface="Gotham Black"/>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dirty="0" err="1" smtClean="0">
                          <a:solidFill>
                            <a:srgbClr val="000000"/>
                          </a:solidFill>
                          <a:latin typeface="Gotham Black"/>
                          <a:cs typeface="Gotham Black"/>
                        </a:rPr>
                        <a:t>lon</a:t>
                      </a:r>
                      <a:endParaRPr lang="en-US" dirty="0">
                        <a:solidFill>
                          <a:srgbClr val="000000"/>
                        </a:solidFill>
                        <a:latin typeface="Gotham Black"/>
                        <a:cs typeface="Gotham Black"/>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dirty="0" smtClean="0">
                          <a:solidFill>
                            <a:srgbClr val="000000"/>
                          </a:solidFill>
                          <a:latin typeface="Gotham Black"/>
                          <a:cs typeface="Gotham Black"/>
                        </a:rPr>
                        <a:t>time</a:t>
                      </a:r>
                      <a:endParaRPr lang="en-US" dirty="0">
                        <a:solidFill>
                          <a:srgbClr val="000000"/>
                        </a:solidFill>
                        <a:latin typeface="Gotham Black"/>
                        <a:cs typeface="Gotham Black"/>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dirty="0" smtClean="0">
                          <a:solidFill>
                            <a:srgbClr val="000000"/>
                          </a:solidFill>
                          <a:latin typeface="Gotham Black"/>
                          <a:cs typeface="Gotham Black"/>
                        </a:rPr>
                        <a:t>#</a:t>
                      </a:r>
                      <a:endParaRPr lang="en-US" dirty="0">
                        <a:solidFill>
                          <a:srgbClr val="000000"/>
                        </a:solidFill>
                        <a:latin typeface="Gotham Black"/>
                        <a:cs typeface="Gotham Black"/>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r h="370840">
                <a:tc>
                  <a:txBody>
                    <a:bodyPr/>
                    <a:lstStyle/>
                    <a:p>
                      <a:r>
                        <a:rPr lang="en-US" dirty="0" smtClean="0">
                          <a:latin typeface="Gotham Light"/>
                          <a:cs typeface="Gotham Light"/>
                        </a:rPr>
                        <a:t>TD Garden</a:t>
                      </a:r>
                      <a:endParaRPr lang="en-US" dirty="0">
                        <a:latin typeface="Gotham Light"/>
                        <a:cs typeface="Gotham Ligh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dirty="0" smtClean="0">
                          <a:latin typeface="Gotham Light"/>
                          <a:cs typeface="Gotham Light"/>
                        </a:rPr>
                        <a:t>42.2</a:t>
                      </a:r>
                      <a:endParaRPr lang="en-US" dirty="0">
                        <a:latin typeface="Gotham Light"/>
                        <a:cs typeface="Gotham Ligh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dirty="0" smtClean="0">
                          <a:latin typeface="Gotham Light"/>
                          <a:cs typeface="Gotham Light"/>
                        </a:rPr>
                        <a:t>-71.1</a:t>
                      </a:r>
                      <a:endParaRPr lang="en-US" dirty="0">
                        <a:latin typeface="Gotham Light"/>
                        <a:cs typeface="Gotham Ligh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dirty="0" smtClean="0">
                          <a:latin typeface="Gotham Light"/>
                          <a:cs typeface="Gotham Light"/>
                        </a:rPr>
                        <a:t>1pm</a:t>
                      </a:r>
                      <a:endParaRPr lang="en-US" dirty="0">
                        <a:latin typeface="Gotham Light"/>
                        <a:cs typeface="Gotham Ligh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dirty="0" smtClean="0">
                          <a:latin typeface="Gotham Light"/>
                          <a:cs typeface="Gotham Light"/>
                        </a:rPr>
                        <a:t>100</a:t>
                      </a:r>
                      <a:endParaRPr lang="en-US" dirty="0">
                        <a:latin typeface="Gotham Light"/>
                        <a:cs typeface="Gotham Ligh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r>
              <a:tr h="370840">
                <a:tc>
                  <a:txBody>
                    <a:bodyPr/>
                    <a:lstStyle/>
                    <a:p>
                      <a:r>
                        <a:rPr lang="en-US" dirty="0" smtClean="0">
                          <a:latin typeface="Gotham Light"/>
                          <a:cs typeface="Gotham Light"/>
                        </a:rPr>
                        <a:t>South </a:t>
                      </a:r>
                      <a:r>
                        <a:rPr lang="en-US" dirty="0" err="1" smtClean="0">
                          <a:latin typeface="Gotham Light"/>
                          <a:cs typeface="Gotham Light"/>
                        </a:rPr>
                        <a:t>Stn</a:t>
                      </a:r>
                      <a:endParaRPr lang="en-US" dirty="0">
                        <a:latin typeface="Gotham Light"/>
                        <a:cs typeface="Gotham Ligh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latin typeface="Gotham Light"/>
                          <a:cs typeface="Gotham Light"/>
                        </a:rPr>
                        <a:t>42.3</a:t>
                      </a:r>
                      <a:endParaRPr lang="en-US" dirty="0">
                        <a:latin typeface="Gotham Light"/>
                        <a:cs typeface="Gotham Ligh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latin typeface="Gotham Light"/>
                          <a:cs typeface="Gotham Light"/>
                        </a:rPr>
                        <a:t>-72.1</a:t>
                      </a:r>
                      <a:endParaRPr lang="en-US" dirty="0">
                        <a:latin typeface="Gotham Light"/>
                        <a:cs typeface="Gotham Ligh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latin typeface="Gotham Light"/>
                          <a:cs typeface="Gotham Light"/>
                        </a:rPr>
                        <a:t>1pm</a:t>
                      </a:r>
                      <a:endParaRPr lang="en-US" dirty="0">
                        <a:latin typeface="Gotham Light"/>
                        <a:cs typeface="Gotham Ligh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latin typeface="Gotham Light"/>
                          <a:cs typeface="Gotham Light"/>
                        </a:rPr>
                        <a:t>200</a:t>
                      </a:r>
                      <a:endParaRPr lang="en-US" dirty="0">
                        <a:latin typeface="Gotham Light"/>
                        <a:cs typeface="Gotham Ligh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r>
                        <a:rPr lang="en-US" dirty="0" smtClean="0">
                          <a:latin typeface="Gotham Light"/>
                          <a:cs typeface="Gotham Light"/>
                        </a:rPr>
                        <a:t>TD Garden</a:t>
                      </a:r>
                      <a:endParaRPr lang="en-US" dirty="0">
                        <a:latin typeface="Gotham Light"/>
                        <a:cs typeface="Gotham Ligh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latin typeface="Gotham Light"/>
                          <a:cs typeface="Gotham Light"/>
                        </a:rPr>
                        <a:t>42.2</a:t>
                      </a:r>
                      <a:endParaRPr lang="en-US" dirty="0">
                        <a:latin typeface="Gotham Light"/>
                        <a:cs typeface="Gotham Ligh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latin typeface="Gotham Light"/>
                          <a:cs typeface="Gotham Light"/>
                        </a:rPr>
                        <a:t>-71.1</a:t>
                      </a:r>
                      <a:endParaRPr lang="en-US" dirty="0">
                        <a:latin typeface="Gotham Light"/>
                        <a:cs typeface="Gotham Ligh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latin typeface="Gotham Light"/>
                          <a:cs typeface="Gotham Light"/>
                        </a:rPr>
                        <a:t>3pm</a:t>
                      </a:r>
                      <a:endParaRPr lang="en-US" dirty="0">
                        <a:latin typeface="Gotham Light"/>
                        <a:cs typeface="Gotham Ligh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latin typeface="Gotham Light"/>
                          <a:cs typeface="Gotham Light"/>
                        </a:rPr>
                        <a:t>100</a:t>
                      </a:r>
                      <a:endParaRPr lang="en-US" dirty="0">
                        <a:latin typeface="Gotham Light"/>
                        <a:cs typeface="Gotham Ligh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cxnSp>
        <p:nvCxnSpPr>
          <p:cNvPr id="17" name="Straight Arrow Connector 16"/>
          <p:cNvCxnSpPr/>
          <p:nvPr/>
        </p:nvCxnSpPr>
        <p:spPr>
          <a:xfrm>
            <a:off x="4722091" y="3902365"/>
            <a:ext cx="1754909" cy="334817"/>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V="1">
            <a:off x="4722091" y="3706091"/>
            <a:ext cx="1754909" cy="53109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722091" y="4389583"/>
            <a:ext cx="2736273" cy="2632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9838638"/>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Toolkit Models</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166944124"/>
              </p:ext>
            </p:extLst>
          </p:nvPr>
        </p:nvGraphicFramePr>
        <p:xfrm>
          <a:off x="145474" y="3313546"/>
          <a:ext cx="4657435" cy="1483360"/>
        </p:xfrm>
        <a:graphic>
          <a:graphicData uri="http://schemas.openxmlformats.org/drawingml/2006/table">
            <a:tbl>
              <a:tblPr firstRow="1" bandRow="1">
                <a:tableStyleId>{5C22544A-7EE6-4342-B048-85BDC9FD1C3A}</a:tableStyleId>
              </a:tblPr>
              <a:tblGrid>
                <a:gridCol w="1397231"/>
                <a:gridCol w="815051"/>
                <a:gridCol w="815051"/>
                <a:gridCol w="815051"/>
                <a:gridCol w="815051"/>
              </a:tblGrid>
              <a:tr h="370840">
                <a:tc>
                  <a:txBody>
                    <a:bodyPr/>
                    <a:lstStyle/>
                    <a:p>
                      <a:r>
                        <a:rPr lang="en-US" dirty="0" smtClean="0">
                          <a:solidFill>
                            <a:srgbClr val="000000"/>
                          </a:solidFill>
                          <a:latin typeface="Gotham Black"/>
                          <a:cs typeface="Gotham Black"/>
                        </a:rPr>
                        <a:t>name</a:t>
                      </a:r>
                      <a:endParaRPr lang="en-US" dirty="0">
                        <a:solidFill>
                          <a:srgbClr val="000000"/>
                        </a:solidFill>
                        <a:latin typeface="Gotham Black"/>
                        <a:cs typeface="Gotham Black"/>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dirty="0" err="1" smtClean="0">
                          <a:solidFill>
                            <a:srgbClr val="000000"/>
                          </a:solidFill>
                          <a:latin typeface="Gotham Black"/>
                          <a:cs typeface="Gotham Black"/>
                        </a:rPr>
                        <a:t>lat</a:t>
                      </a:r>
                      <a:endParaRPr lang="en-US" dirty="0">
                        <a:solidFill>
                          <a:srgbClr val="000000"/>
                        </a:solidFill>
                        <a:latin typeface="Gotham Black"/>
                        <a:cs typeface="Gotham Black"/>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dirty="0" err="1" smtClean="0">
                          <a:solidFill>
                            <a:srgbClr val="000000"/>
                          </a:solidFill>
                          <a:latin typeface="Gotham Black"/>
                          <a:cs typeface="Gotham Black"/>
                        </a:rPr>
                        <a:t>lon</a:t>
                      </a:r>
                      <a:endParaRPr lang="en-US" dirty="0">
                        <a:solidFill>
                          <a:srgbClr val="000000"/>
                        </a:solidFill>
                        <a:latin typeface="Gotham Black"/>
                        <a:cs typeface="Gotham Black"/>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dirty="0" smtClean="0">
                          <a:solidFill>
                            <a:srgbClr val="000000"/>
                          </a:solidFill>
                          <a:latin typeface="Gotham Black"/>
                          <a:cs typeface="Gotham Black"/>
                        </a:rPr>
                        <a:t>time</a:t>
                      </a:r>
                      <a:endParaRPr lang="en-US" dirty="0">
                        <a:solidFill>
                          <a:srgbClr val="000000"/>
                        </a:solidFill>
                        <a:latin typeface="Gotham Black"/>
                        <a:cs typeface="Gotham Black"/>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dirty="0" smtClean="0">
                          <a:solidFill>
                            <a:srgbClr val="000000"/>
                          </a:solidFill>
                          <a:latin typeface="Gotham Black"/>
                          <a:cs typeface="Gotham Black"/>
                        </a:rPr>
                        <a:t>#</a:t>
                      </a:r>
                      <a:endParaRPr lang="en-US" dirty="0">
                        <a:solidFill>
                          <a:srgbClr val="000000"/>
                        </a:solidFill>
                        <a:latin typeface="Gotham Black"/>
                        <a:cs typeface="Gotham Black"/>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r h="370840">
                <a:tc>
                  <a:txBody>
                    <a:bodyPr/>
                    <a:lstStyle/>
                    <a:p>
                      <a:r>
                        <a:rPr lang="en-US" dirty="0" smtClean="0">
                          <a:latin typeface="Gotham Light"/>
                          <a:cs typeface="Gotham Light"/>
                        </a:rPr>
                        <a:t>TD Garden</a:t>
                      </a:r>
                      <a:endParaRPr lang="en-US" dirty="0">
                        <a:latin typeface="Gotham Light"/>
                        <a:cs typeface="Gotham Ligh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dirty="0" smtClean="0">
                          <a:latin typeface="Gotham Light"/>
                          <a:cs typeface="Gotham Light"/>
                        </a:rPr>
                        <a:t>42.2</a:t>
                      </a:r>
                      <a:endParaRPr lang="en-US" dirty="0">
                        <a:latin typeface="Gotham Light"/>
                        <a:cs typeface="Gotham Ligh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dirty="0" smtClean="0">
                          <a:latin typeface="Gotham Light"/>
                          <a:cs typeface="Gotham Light"/>
                        </a:rPr>
                        <a:t>-71.1</a:t>
                      </a:r>
                      <a:endParaRPr lang="en-US" dirty="0">
                        <a:latin typeface="Gotham Light"/>
                        <a:cs typeface="Gotham Ligh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dirty="0" smtClean="0">
                          <a:latin typeface="Gotham Light"/>
                          <a:cs typeface="Gotham Light"/>
                        </a:rPr>
                        <a:t>1pm</a:t>
                      </a:r>
                      <a:endParaRPr lang="en-US" dirty="0">
                        <a:latin typeface="Gotham Light"/>
                        <a:cs typeface="Gotham Ligh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dirty="0" smtClean="0">
                          <a:latin typeface="Gotham Light"/>
                          <a:cs typeface="Gotham Light"/>
                        </a:rPr>
                        <a:t>100</a:t>
                      </a:r>
                      <a:endParaRPr lang="en-US" dirty="0">
                        <a:latin typeface="Gotham Light"/>
                        <a:cs typeface="Gotham Ligh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r>
              <a:tr h="370840">
                <a:tc>
                  <a:txBody>
                    <a:bodyPr/>
                    <a:lstStyle/>
                    <a:p>
                      <a:r>
                        <a:rPr lang="en-US" dirty="0" smtClean="0">
                          <a:latin typeface="Gotham Light"/>
                          <a:cs typeface="Gotham Light"/>
                        </a:rPr>
                        <a:t>South </a:t>
                      </a:r>
                      <a:r>
                        <a:rPr lang="en-US" dirty="0" err="1" smtClean="0">
                          <a:latin typeface="Gotham Light"/>
                          <a:cs typeface="Gotham Light"/>
                        </a:rPr>
                        <a:t>Stn</a:t>
                      </a:r>
                      <a:endParaRPr lang="en-US" dirty="0">
                        <a:latin typeface="Gotham Light"/>
                        <a:cs typeface="Gotham Ligh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latin typeface="Gotham Light"/>
                          <a:cs typeface="Gotham Light"/>
                        </a:rPr>
                        <a:t>42.3</a:t>
                      </a:r>
                      <a:endParaRPr lang="en-US" dirty="0">
                        <a:latin typeface="Gotham Light"/>
                        <a:cs typeface="Gotham Ligh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latin typeface="Gotham Light"/>
                          <a:cs typeface="Gotham Light"/>
                        </a:rPr>
                        <a:t>-72.1</a:t>
                      </a:r>
                      <a:endParaRPr lang="en-US" dirty="0">
                        <a:latin typeface="Gotham Light"/>
                        <a:cs typeface="Gotham Ligh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latin typeface="Gotham Light"/>
                          <a:cs typeface="Gotham Light"/>
                        </a:rPr>
                        <a:t>1pm</a:t>
                      </a:r>
                      <a:endParaRPr lang="en-US" dirty="0">
                        <a:latin typeface="Gotham Light"/>
                        <a:cs typeface="Gotham Ligh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latin typeface="Gotham Light"/>
                          <a:cs typeface="Gotham Light"/>
                        </a:rPr>
                        <a:t>200</a:t>
                      </a:r>
                      <a:endParaRPr lang="en-US" dirty="0">
                        <a:latin typeface="Gotham Light"/>
                        <a:cs typeface="Gotham Ligh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r>
                        <a:rPr lang="en-US" dirty="0" smtClean="0">
                          <a:latin typeface="Gotham Light"/>
                          <a:cs typeface="Gotham Light"/>
                        </a:rPr>
                        <a:t>TD Garden</a:t>
                      </a:r>
                      <a:endParaRPr lang="en-US" dirty="0">
                        <a:latin typeface="Gotham Light"/>
                        <a:cs typeface="Gotham Ligh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latin typeface="Gotham Light"/>
                          <a:cs typeface="Gotham Light"/>
                        </a:rPr>
                        <a:t>42.2</a:t>
                      </a:r>
                      <a:endParaRPr lang="en-US" dirty="0">
                        <a:latin typeface="Gotham Light"/>
                        <a:cs typeface="Gotham Ligh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latin typeface="Gotham Light"/>
                          <a:cs typeface="Gotham Light"/>
                        </a:rPr>
                        <a:t>-71.1</a:t>
                      </a:r>
                      <a:endParaRPr lang="en-US" dirty="0">
                        <a:latin typeface="Gotham Light"/>
                        <a:cs typeface="Gotham Ligh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latin typeface="Gotham Light"/>
                          <a:cs typeface="Gotham Light"/>
                        </a:rPr>
                        <a:t>3pm</a:t>
                      </a:r>
                      <a:endParaRPr lang="en-US" dirty="0">
                        <a:latin typeface="Gotham Light"/>
                        <a:cs typeface="Gotham Ligh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dirty="0" smtClean="0">
                          <a:latin typeface="Gotham Light"/>
                          <a:cs typeface="Gotham Light"/>
                        </a:rPr>
                        <a:t>100</a:t>
                      </a:r>
                      <a:endParaRPr lang="en-US" dirty="0">
                        <a:latin typeface="Gotham Light"/>
                        <a:cs typeface="Gotham Ligh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cxnSp>
        <p:nvCxnSpPr>
          <p:cNvPr id="10" name="Straight Arrow Connector 9"/>
          <p:cNvCxnSpPr/>
          <p:nvPr/>
        </p:nvCxnSpPr>
        <p:spPr>
          <a:xfrm flipV="1">
            <a:off x="6142183" y="3209621"/>
            <a:ext cx="0" cy="1697182"/>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6142183" y="4906803"/>
            <a:ext cx="2736272" cy="0"/>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6592455" y="4237182"/>
            <a:ext cx="207818" cy="196273"/>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7622309" y="4237182"/>
            <a:ext cx="207818" cy="196273"/>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6592455" y="3604491"/>
            <a:ext cx="207818" cy="196273"/>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a:off x="4722091" y="3902365"/>
            <a:ext cx="1754909" cy="334817"/>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V="1">
            <a:off x="4722091" y="3706091"/>
            <a:ext cx="1754909" cy="531091"/>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722091" y="4389583"/>
            <a:ext cx="2736273" cy="263235"/>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6224279"/>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Toolkit Models</a:t>
            </a:r>
            <a:endParaRPr lang="en-US" dirty="0"/>
          </a:p>
        </p:txBody>
      </p:sp>
      <p:sp>
        <p:nvSpPr>
          <p:cNvPr id="4" name="Rectangle 3"/>
          <p:cNvSpPr/>
          <p:nvPr/>
        </p:nvSpPr>
        <p:spPr>
          <a:xfrm>
            <a:off x="4730750" y="2298700"/>
            <a:ext cx="18415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Gotham Light"/>
                <a:cs typeface="Gotham Light"/>
              </a:rPr>
              <a:t>Grammar</a:t>
            </a:r>
            <a:endParaRPr lang="en-US" dirty="0">
              <a:latin typeface="Gotham Light"/>
              <a:cs typeface="Gotham Light"/>
            </a:endParaRPr>
          </a:p>
        </p:txBody>
      </p:sp>
      <p:sp>
        <p:nvSpPr>
          <p:cNvPr id="5" name="Rectangle 4"/>
          <p:cNvSpPr/>
          <p:nvPr/>
        </p:nvSpPr>
        <p:spPr>
          <a:xfrm>
            <a:off x="2514600" y="2298700"/>
            <a:ext cx="1841500" cy="914400"/>
          </a:xfrm>
          <a:prstGeom prst="rect">
            <a:avLst/>
          </a:prstGeom>
          <a:solidFill>
            <a:srgbClr val="F79646"/>
          </a:solidFill>
          <a:ln>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bg1"/>
                </a:solidFill>
                <a:latin typeface="Gotham Light"/>
                <a:cs typeface="Gotham Light"/>
              </a:rPr>
              <a:t>Component</a:t>
            </a:r>
            <a:endParaRPr lang="en-US" dirty="0">
              <a:solidFill>
                <a:schemeClr val="bg1"/>
              </a:solidFill>
              <a:latin typeface="Gotham Light"/>
              <a:cs typeface="Gotham Light"/>
            </a:endParaRPr>
          </a:p>
        </p:txBody>
      </p:sp>
      <p:sp>
        <p:nvSpPr>
          <p:cNvPr id="6" name="Rectangle 5"/>
          <p:cNvSpPr/>
          <p:nvPr/>
        </p:nvSpPr>
        <p:spPr>
          <a:xfrm>
            <a:off x="2514600" y="3416300"/>
            <a:ext cx="4057650" cy="7747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Gotham Light"/>
                <a:cs typeface="Gotham Light"/>
              </a:rPr>
              <a:t>D3.js</a:t>
            </a:r>
            <a:endParaRPr lang="en-US" dirty="0">
              <a:latin typeface="Gotham Light"/>
              <a:cs typeface="Gotham Light"/>
            </a:endParaRPr>
          </a:p>
        </p:txBody>
      </p:sp>
      <p:sp>
        <p:nvSpPr>
          <p:cNvPr id="7" name="Rectangle 6"/>
          <p:cNvSpPr/>
          <p:nvPr/>
        </p:nvSpPr>
        <p:spPr>
          <a:xfrm>
            <a:off x="2514600" y="4394200"/>
            <a:ext cx="4057650" cy="7747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Gotham Light"/>
                <a:cs typeface="Gotham Light"/>
              </a:rPr>
              <a:t>HTML/DOM</a:t>
            </a:r>
            <a:endParaRPr lang="en-US" dirty="0">
              <a:latin typeface="Gotham Light"/>
              <a:cs typeface="Gotham Light"/>
            </a:endParaRPr>
          </a:p>
        </p:txBody>
      </p:sp>
    </p:spTree>
    <p:extLst>
      <p:ext uri="{BB962C8B-B14F-4D97-AF65-F5344CB8AC3E}">
        <p14:creationId xmlns:p14="http://schemas.microsoft.com/office/powerpoint/2010/main" val="4071069906"/>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 model</a:t>
            </a:r>
            <a:endParaRPr lang="en-US" dirty="0"/>
          </a:p>
        </p:txBody>
      </p:sp>
      <p:sp>
        <p:nvSpPr>
          <p:cNvPr id="4" name="Rectangle 3"/>
          <p:cNvSpPr/>
          <p:nvPr/>
        </p:nvSpPr>
        <p:spPr>
          <a:xfrm>
            <a:off x="4071566" y="1761709"/>
            <a:ext cx="1554562" cy="83210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Gotham Light"/>
                <a:cs typeface="Gotham Light"/>
              </a:rPr>
              <a:t>Bar Chart</a:t>
            </a:r>
            <a:endParaRPr lang="en-US" dirty="0">
              <a:solidFill>
                <a:schemeClr val="tx1"/>
              </a:solidFill>
              <a:latin typeface="Gotham Light"/>
              <a:cs typeface="Gotham Light"/>
            </a:endParaRPr>
          </a:p>
        </p:txBody>
      </p:sp>
      <p:sp>
        <p:nvSpPr>
          <p:cNvPr id="5" name="Rectangle 4"/>
          <p:cNvSpPr/>
          <p:nvPr/>
        </p:nvSpPr>
        <p:spPr>
          <a:xfrm>
            <a:off x="4071566" y="4344429"/>
            <a:ext cx="1554562" cy="83210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Gotham Light"/>
                <a:cs typeface="Gotham Light"/>
              </a:rPr>
              <a:t>Stacked Line Chart</a:t>
            </a:r>
            <a:endParaRPr lang="en-US" dirty="0">
              <a:solidFill>
                <a:schemeClr val="tx1"/>
              </a:solidFill>
              <a:latin typeface="Gotham Light"/>
              <a:cs typeface="Gotham Light"/>
            </a:endParaRPr>
          </a:p>
        </p:txBody>
      </p:sp>
      <p:sp>
        <p:nvSpPr>
          <p:cNvPr id="6" name="Rectangle 5"/>
          <p:cNvSpPr/>
          <p:nvPr/>
        </p:nvSpPr>
        <p:spPr>
          <a:xfrm>
            <a:off x="4071566" y="3053069"/>
            <a:ext cx="1554562" cy="83210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Gotham Light"/>
                <a:cs typeface="Gotham Light"/>
              </a:rPr>
              <a:t>Line Chart</a:t>
            </a:r>
            <a:endParaRPr lang="en-US" dirty="0">
              <a:solidFill>
                <a:schemeClr val="tx1"/>
              </a:solidFill>
              <a:latin typeface="Gotham Light"/>
              <a:cs typeface="Gotham Light"/>
            </a:endParaRPr>
          </a:p>
        </p:txBody>
      </p:sp>
      <p:sp>
        <p:nvSpPr>
          <p:cNvPr id="7" name="TextBox 6"/>
          <p:cNvSpPr txBox="1"/>
          <p:nvPr/>
        </p:nvSpPr>
        <p:spPr>
          <a:xfrm>
            <a:off x="268916" y="3654056"/>
            <a:ext cx="1620238" cy="954107"/>
          </a:xfrm>
          <a:prstGeom prst="rect">
            <a:avLst/>
          </a:prstGeom>
          <a:noFill/>
        </p:spPr>
        <p:txBody>
          <a:bodyPr wrap="none" rtlCol="0">
            <a:spAutoFit/>
          </a:bodyPr>
          <a:lstStyle/>
          <a:p>
            <a:pPr algn="r"/>
            <a:r>
              <a:rPr lang="en-US" sz="2800" dirty="0" err="1" smtClean="0">
                <a:latin typeface="Gotham Light"/>
                <a:cs typeface="Gotham Light"/>
              </a:rPr>
              <a:t>Munged</a:t>
            </a:r>
            <a:endParaRPr lang="en-US" sz="2800" dirty="0" smtClean="0">
              <a:latin typeface="Gotham Light"/>
              <a:cs typeface="Gotham Light"/>
            </a:endParaRPr>
          </a:p>
          <a:p>
            <a:pPr algn="r"/>
            <a:r>
              <a:rPr lang="en-US" sz="2800" dirty="0" smtClean="0">
                <a:latin typeface="Gotham Light"/>
                <a:cs typeface="Gotham Light"/>
              </a:rPr>
              <a:t>Data</a:t>
            </a:r>
            <a:endParaRPr lang="en-US" sz="2800" dirty="0">
              <a:latin typeface="Gotham Light"/>
              <a:cs typeface="Gotham Light"/>
            </a:endParaRPr>
          </a:p>
        </p:txBody>
      </p:sp>
      <p:sp>
        <p:nvSpPr>
          <p:cNvPr id="10" name="Rectangle 9"/>
          <p:cNvSpPr/>
          <p:nvPr/>
        </p:nvSpPr>
        <p:spPr>
          <a:xfrm>
            <a:off x="4071566" y="5635789"/>
            <a:ext cx="1554562" cy="83210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Gotham Light"/>
                <a:cs typeface="Gotham Light"/>
              </a:rPr>
              <a:t>Pie Chart</a:t>
            </a:r>
            <a:endParaRPr lang="en-US" dirty="0">
              <a:solidFill>
                <a:schemeClr val="tx1"/>
              </a:solidFill>
              <a:latin typeface="Gotham Light"/>
              <a:cs typeface="Gotham Light"/>
            </a:endParaRPr>
          </a:p>
        </p:txBody>
      </p:sp>
      <p:cxnSp>
        <p:nvCxnSpPr>
          <p:cNvPr id="15" name="Straight Arrow Connector 14"/>
          <p:cNvCxnSpPr/>
          <p:nvPr/>
        </p:nvCxnSpPr>
        <p:spPr>
          <a:xfrm>
            <a:off x="2043545" y="4133251"/>
            <a:ext cx="1039091"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Left Brace 16"/>
          <p:cNvSpPr/>
          <p:nvPr/>
        </p:nvSpPr>
        <p:spPr>
          <a:xfrm>
            <a:off x="3484732" y="1761709"/>
            <a:ext cx="392546" cy="4706183"/>
          </a:xfrm>
          <a:prstGeom prst="leftBrace">
            <a:avLst>
              <a:gd name="adj1" fmla="val 84804"/>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Rectangle 18"/>
          <p:cNvSpPr/>
          <p:nvPr/>
        </p:nvSpPr>
        <p:spPr>
          <a:xfrm>
            <a:off x="7209290" y="3716763"/>
            <a:ext cx="1554562" cy="83210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Gotham Light"/>
                <a:cs typeface="Gotham Light"/>
              </a:rPr>
              <a:t>Renderer</a:t>
            </a:r>
            <a:endParaRPr lang="en-US" dirty="0">
              <a:solidFill>
                <a:schemeClr val="tx1"/>
              </a:solidFill>
              <a:latin typeface="Gotham Light"/>
              <a:cs typeface="Gotham Light"/>
            </a:endParaRPr>
          </a:p>
        </p:txBody>
      </p:sp>
      <p:cxnSp>
        <p:nvCxnSpPr>
          <p:cNvPr id="20" name="Straight Arrow Connector 19"/>
          <p:cNvCxnSpPr/>
          <p:nvPr/>
        </p:nvCxnSpPr>
        <p:spPr>
          <a:xfrm flipV="1">
            <a:off x="6084455" y="4112447"/>
            <a:ext cx="1031036" cy="1154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158184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8453" y="2748127"/>
            <a:ext cx="5867924" cy="3378036"/>
          </a:xfrm>
        </p:spPr>
        <p:txBody>
          <a:bodyPr/>
          <a:lstStyle/>
          <a:p>
            <a:pPr marL="0" indent="0" algn="ctr">
              <a:buNone/>
            </a:pPr>
            <a:r>
              <a:rPr lang="en-US" dirty="0" smtClean="0"/>
              <a:t>Representation of data that </a:t>
            </a:r>
          </a:p>
          <a:p>
            <a:pPr marL="0" indent="0" algn="ctr">
              <a:buNone/>
            </a:pPr>
            <a:r>
              <a:rPr lang="en-US" dirty="0" smtClean="0"/>
              <a:t>eases the path to insight</a:t>
            </a:r>
            <a:endParaRPr lang="en-US" dirty="0"/>
          </a:p>
        </p:txBody>
      </p:sp>
    </p:spTree>
    <p:extLst>
      <p:ext uri="{BB962C8B-B14F-4D97-AF65-F5344CB8AC3E}">
        <p14:creationId xmlns:p14="http://schemas.microsoft.com/office/powerpoint/2010/main" val="764586047"/>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 model</a:t>
            </a:r>
            <a:endParaRPr lang="en-US" dirty="0"/>
          </a:p>
        </p:txBody>
      </p:sp>
      <p:sp>
        <p:nvSpPr>
          <p:cNvPr id="4" name="Rectangle 3"/>
          <p:cNvSpPr/>
          <p:nvPr/>
        </p:nvSpPr>
        <p:spPr>
          <a:xfrm>
            <a:off x="2320636" y="2205945"/>
            <a:ext cx="4329546" cy="345132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400" dirty="0" smtClean="0">
                <a:solidFill>
                  <a:schemeClr val="tx1"/>
                </a:solidFill>
                <a:latin typeface="Gotham Light"/>
                <a:cs typeface="Gotham Light"/>
              </a:rPr>
              <a:t>Bar Chart</a:t>
            </a:r>
            <a:endParaRPr lang="en-US" sz="2400" dirty="0">
              <a:solidFill>
                <a:schemeClr val="tx1"/>
              </a:solidFill>
              <a:latin typeface="Gotham Light"/>
              <a:cs typeface="Gotham Light"/>
            </a:endParaRPr>
          </a:p>
        </p:txBody>
      </p:sp>
      <p:sp>
        <p:nvSpPr>
          <p:cNvPr id="10" name="TextBox 9"/>
          <p:cNvSpPr txBox="1"/>
          <p:nvPr/>
        </p:nvSpPr>
        <p:spPr>
          <a:xfrm>
            <a:off x="2435931" y="3227661"/>
            <a:ext cx="4147439" cy="1569660"/>
          </a:xfrm>
          <a:prstGeom prst="rect">
            <a:avLst/>
          </a:prstGeom>
          <a:noFill/>
        </p:spPr>
        <p:txBody>
          <a:bodyPr wrap="none" rtlCol="0">
            <a:spAutoFit/>
          </a:bodyPr>
          <a:lstStyle/>
          <a:p>
            <a:r>
              <a:rPr lang="en-US" sz="2400" dirty="0" smtClean="0">
                <a:latin typeface="Gotham Light"/>
                <a:cs typeface="Gotham Light"/>
              </a:rPr>
              <a:t>Learn </a:t>
            </a:r>
            <a:r>
              <a:rPr lang="en-US" sz="2400" dirty="0" err="1" smtClean="0">
                <a:latin typeface="Gotham Light"/>
                <a:cs typeface="Gotham Light"/>
              </a:rPr>
              <a:t>attr</a:t>
            </a:r>
            <a:r>
              <a:rPr lang="en-US" sz="2400" dirty="0" smtClean="0">
                <a:latin typeface="Gotham Light"/>
                <a:cs typeface="Gotham Light"/>
              </a:rPr>
              <a:t> domains</a:t>
            </a:r>
          </a:p>
          <a:p>
            <a:r>
              <a:rPr lang="en-US" sz="2400" dirty="0">
                <a:latin typeface="Gotham Light"/>
                <a:cs typeface="Gotham Light"/>
              </a:rPr>
              <a:t>Map data </a:t>
            </a:r>
            <a:r>
              <a:rPr lang="en-US" sz="2400" dirty="0">
                <a:latin typeface="Gotham Light"/>
                <a:cs typeface="Gotham Light"/>
                <a:sym typeface="Wingdings"/>
              </a:rPr>
              <a:t> </a:t>
            </a:r>
            <a:r>
              <a:rPr lang="en-US" sz="2400" dirty="0">
                <a:latin typeface="Gotham Light"/>
                <a:cs typeface="Gotham Light"/>
              </a:rPr>
              <a:t>bar attributes</a:t>
            </a:r>
          </a:p>
          <a:p>
            <a:r>
              <a:rPr lang="en-US" sz="2400" dirty="0" smtClean="0">
                <a:latin typeface="Gotham Light"/>
                <a:cs typeface="Gotham Light"/>
              </a:rPr>
              <a:t>Render bars, axes, legend</a:t>
            </a:r>
          </a:p>
          <a:p>
            <a:r>
              <a:rPr lang="en-US" sz="2400" dirty="0" smtClean="0">
                <a:latin typeface="Gotham Light"/>
                <a:cs typeface="Gotham Light"/>
              </a:rPr>
              <a:t>Interaction</a:t>
            </a:r>
            <a:endParaRPr lang="en-US" sz="2400" dirty="0">
              <a:latin typeface="Gotham Light"/>
              <a:cs typeface="Gotham Light"/>
            </a:endParaRPr>
          </a:p>
        </p:txBody>
      </p:sp>
      <p:cxnSp>
        <p:nvCxnSpPr>
          <p:cNvPr id="13" name="Straight Arrow Connector 12"/>
          <p:cNvCxnSpPr/>
          <p:nvPr/>
        </p:nvCxnSpPr>
        <p:spPr>
          <a:xfrm flipV="1">
            <a:off x="1974273" y="4133251"/>
            <a:ext cx="265545" cy="1154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7209290" y="3705218"/>
            <a:ext cx="1554562" cy="83210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Gotham Light"/>
                <a:cs typeface="Gotham Light"/>
              </a:rPr>
              <a:t>Renderer</a:t>
            </a:r>
            <a:endParaRPr lang="en-US" dirty="0">
              <a:solidFill>
                <a:schemeClr val="tx1"/>
              </a:solidFill>
              <a:latin typeface="Gotham Light"/>
              <a:cs typeface="Gotham Light"/>
            </a:endParaRPr>
          </a:p>
        </p:txBody>
      </p:sp>
      <p:cxnSp>
        <p:nvCxnSpPr>
          <p:cNvPr id="15" name="Straight Arrow Connector 14"/>
          <p:cNvCxnSpPr/>
          <p:nvPr/>
        </p:nvCxnSpPr>
        <p:spPr>
          <a:xfrm>
            <a:off x="6788727" y="4112447"/>
            <a:ext cx="326764"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268916" y="3654056"/>
            <a:ext cx="1620238" cy="954107"/>
          </a:xfrm>
          <a:prstGeom prst="rect">
            <a:avLst/>
          </a:prstGeom>
          <a:noFill/>
        </p:spPr>
        <p:txBody>
          <a:bodyPr wrap="none" rtlCol="0">
            <a:spAutoFit/>
          </a:bodyPr>
          <a:lstStyle/>
          <a:p>
            <a:pPr algn="r"/>
            <a:r>
              <a:rPr lang="en-US" sz="2800" dirty="0" err="1" smtClean="0">
                <a:latin typeface="Gotham Light"/>
                <a:cs typeface="Gotham Light"/>
              </a:rPr>
              <a:t>Munged</a:t>
            </a:r>
            <a:endParaRPr lang="en-US" sz="2800" dirty="0" smtClean="0">
              <a:latin typeface="Gotham Light"/>
              <a:cs typeface="Gotham Light"/>
            </a:endParaRPr>
          </a:p>
          <a:p>
            <a:pPr algn="r"/>
            <a:r>
              <a:rPr lang="en-US" sz="2800" dirty="0" smtClean="0">
                <a:latin typeface="Gotham Light"/>
                <a:cs typeface="Gotham Light"/>
              </a:rPr>
              <a:t>Data</a:t>
            </a:r>
            <a:endParaRPr lang="en-US" sz="2800" dirty="0">
              <a:latin typeface="Gotham Light"/>
              <a:cs typeface="Gotham Light"/>
            </a:endParaRPr>
          </a:p>
        </p:txBody>
      </p:sp>
    </p:spTree>
    <p:extLst>
      <p:ext uri="{BB962C8B-B14F-4D97-AF65-F5344CB8AC3E}">
        <p14:creationId xmlns:p14="http://schemas.microsoft.com/office/powerpoint/2010/main" val="3791688203"/>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 model</a:t>
            </a:r>
            <a:endParaRPr lang="en-US" dirty="0"/>
          </a:p>
        </p:txBody>
      </p:sp>
      <p:sp>
        <p:nvSpPr>
          <p:cNvPr id="4" name="Rectangle 3"/>
          <p:cNvSpPr/>
          <p:nvPr/>
        </p:nvSpPr>
        <p:spPr>
          <a:xfrm>
            <a:off x="2320636" y="2205945"/>
            <a:ext cx="4329546" cy="3451328"/>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400" dirty="0" smtClean="0">
                <a:solidFill>
                  <a:schemeClr val="bg1"/>
                </a:solidFill>
                <a:latin typeface="Gotham Light"/>
                <a:cs typeface="Gotham Light"/>
              </a:rPr>
              <a:t>Bar Chart</a:t>
            </a:r>
            <a:endParaRPr lang="en-US" sz="2400" dirty="0">
              <a:solidFill>
                <a:schemeClr val="bg1"/>
              </a:solidFill>
              <a:latin typeface="Gotham Light"/>
              <a:cs typeface="Gotham Light"/>
            </a:endParaRPr>
          </a:p>
        </p:txBody>
      </p:sp>
      <p:sp>
        <p:nvSpPr>
          <p:cNvPr id="10" name="TextBox 9"/>
          <p:cNvSpPr txBox="1"/>
          <p:nvPr/>
        </p:nvSpPr>
        <p:spPr>
          <a:xfrm>
            <a:off x="2435931" y="3227661"/>
            <a:ext cx="4147439" cy="1569660"/>
          </a:xfrm>
          <a:prstGeom prst="rect">
            <a:avLst/>
          </a:prstGeom>
          <a:noFill/>
        </p:spPr>
        <p:txBody>
          <a:bodyPr wrap="none" rtlCol="0">
            <a:spAutoFit/>
          </a:bodyPr>
          <a:lstStyle/>
          <a:p>
            <a:r>
              <a:rPr lang="en-US" sz="2400" dirty="0" smtClean="0">
                <a:latin typeface="Gotham Light"/>
                <a:cs typeface="Gotham Light"/>
              </a:rPr>
              <a:t>Learn </a:t>
            </a:r>
            <a:r>
              <a:rPr lang="en-US" sz="2400" dirty="0" err="1" smtClean="0">
                <a:latin typeface="Gotham Light"/>
                <a:cs typeface="Gotham Light"/>
              </a:rPr>
              <a:t>attr</a:t>
            </a:r>
            <a:r>
              <a:rPr lang="en-US" sz="2400" dirty="0" smtClean="0">
                <a:latin typeface="Gotham Light"/>
                <a:cs typeface="Gotham Light"/>
              </a:rPr>
              <a:t> domains</a:t>
            </a:r>
          </a:p>
          <a:p>
            <a:r>
              <a:rPr lang="en-US" sz="2400" dirty="0">
                <a:latin typeface="Gotham Light"/>
                <a:cs typeface="Gotham Light"/>
              </a:rPr>
              <a:t>Map data </a:t>
            </a:r>
            <a:r>
              <a:rPr lang="en-US" sz="2400" dirty="0">
                <a:latin typeface="Gotham Light"/>
                <a:cs typeface="Gotham Light"/>
                <a:sym typeface="Wingdings"/>
              </a:rPr>
              <a:t> </a:t>
            </a:r>
            <a:r>
              <a:rPr lang="en-US" sz="2400" dirty="0">
                <a:latin typeface="Gotham Light"/>
                <a:cs typeface="Gotham Light"/>
              </a:rPr>
              <a:t>bar attributes</a:t>
            </a:r>
          </a:p>
          <a:p>
            <a:r>
              <a:rPr lang="en-US" sz="2400" dirty="0" smtClean="0">
                <a:latin typeface="Gotham Light"/>
                <a:cs typeface="Gotham Light"/>
              </a:rPr>
              <a:t>Render bars, axes, legend</a:t>
            </a:r>
          </a:p>
          <a:p>
            <a:r>
              <a:rPr lang="en-US" sz="2400" dirty="0" smtClean="0">
                <a:latin typeface="Gotham Light"/>
                <a:cs typeface="Gotham Light"/>
              </a:rPr>
              <a:t>Interaction</a:t>
            </a:r>
            <a:endParaRPr lang="en-US" sz="2400" dirty="0">
              <a:latin typeface="Gotham Light"/>
              <a:cs typeface="Gotham Light"/>
            </a:endParaRPr>
          </a:p>
        </p:txBody>
      </p:sp>
      <p:cxnSp>
        <p:nvCxnSpPr>
          <p:cNvPr id="13" name="Straight Arrow Connector 12"/>
          <p:cNvCxnSpPr/>
          <p:nvPr/>
        </p:nvCxnSpPr>
        <p:spPr>
          <a:xfrm flipV="1">
            <a:off x="1974273" y="4133251"/>
            <a:ext cx="265545" cy="1154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7209290" y="3705218"/>
            <a:ext cx="1554562" cy="83210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Gotham Light"/>
                <a:cs typeface="Gotham Light"/>
              </a:rPr>
              <a:t>Renderer</a:t>
            </a:r>
            <a:endParaRPr lang="en-US" dirty="0">
              <a:solidFill>
                <a:schemeClr val="tx1"/>
              </a:solidFill>
              <a:latin typeface="Gotham Light"/>
              <a:cs typeface="Gotham Light"/>
            </a:endParaRPr>
          </a:p>
        </p:txBody>
      </p:sp>
      <p:cxnSp>
        <p:nvCxnSpPr>
          <p:cNvPr id="15" name="Straight Arrow Connector 14"/>
          <p:cNvCxnSpPr/>
          <p:nvPr/>
        </p:nvCxnSpPr>
        <p:spPr>
          <a:xfrm>
            <a:off x="6788727" y="4112447"/>
            <a:ext cx="326764"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268916" y="3654056"/>
            <a:ext cx="1620238" cy="954107"/>
          </a:xfrm>
          <a:prstGeom prst="rect">
            <a:avLst/>
          </a:prstGeom>
          <a:noFill/>
        </p:spPr>
        <p:txBody>
          <a:bodyPr wrap="none" rtlCol="0">
            <a:spAutoFit/>
          </a:bodyPr>
          <a:lstStyle/>
          <a:p>
            <a:pPr algn="r"/>
            <a:r>
              <a:rPr lang="en-US" sz="2800" dirty="0" err="1" smtClean="0">
                <a:latin typeface="Gotham Light"/>
                <a:cs typeface="Gotham Light"/>
              </a:rPr>
              <a:t>Munged</a:t>
            </a:r>
            <a:endParaRPr lang="en-US" sz="2800" dirty="0" smtClean="0">
              <a:latin typeface="Gotham Light"/>
              <a:cs typeface="Gotham Light"/>
            </a:endParaRPr>
          </a:p>
          <a:p>
            <a:pPr algn="r"/>
            <a:r>
              <a:rPr lang="en-US" sz="2800" dirty="0" smtClean="0">
                <a:latin typeface="Gotham Light"/>
                <a:cs typeface="Gotham Light"/>
              </a:rPr>
              <a:t>Data</a:t>
            </a:r>
            <a:endParaRPr lang="en-US" sz="2800" dirty="0">
              <a:latin typeface="Gotham Light"/>
              <a:cs typeface="Gotham Light"/>
            </a:endParaRPr>
          </a:p>
        </p:txBody>
      </p:sp>
    </p:spTree>
    <p:extLst>
      <p:ext uri="{BB962C8B-B14F-4D97-AF65-F5344CB8AC3E}">
        <p14:creationId xmlns:p14="http://schemas.microsoft.com/office/powerpoint/2010/main" val="2805672966"/>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Demo!</a:t>
            </a:r>
            <a:endParaRPr lang="en-US" dirty="0"/>
          </a:p>
        </p:txBody>
      </p:sp>
    </p:spTree>
    <p:extLst>
      <p:ext uri="{BB962C8B-B14F-4D97-AF65-F5344CB8AC3E}">
        <p14:creationId xmlns:p14="http://schemas.microsoft.com/office/powerpoint/2010/main" val="509629600"/>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Toolkit Models</a:t>
            </a:r>
            <a:endParaRPr lang="en-US" dirty="0"/>
          </a:p>
        </p:txBody>
      </p:sp>
      <p:sp>
        <p:nvSpPr>
          <p:cNvPr id="4" name="Rectangle 3"/>
          <p:cNvSpPr/>
          <p:nvPr/>
        </p:nvSpPr>
        <p:spPr>
          <a:xfrm>
            <a:off x="4730750" y="2298700"/>
            <a:ext cx="1841500" cy="914400"/>
          </a:xfrm>
          <a:prstGeom prst="rect">
            <a:avLst/>
          </a:prstGeom>
          <a:solidFill>
            <a:schemeClr val="accent6"/>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rgbClr val="FFFFFF"/>
                </a:solidFill>
                <a:latin typeface="Gotham Light"/>
                <a:cs typeface="Gotham Light"/>
              </a:rPr>
              <a:t>Grammar</a:t>
            </a:r>
            <a:endParaRPr lang="en-US" dirty="0">
              <a:solidFill>
                <a:srgbClr val="FFFFFF"/>
              </a:solidFill>
              <a:latin typeface="Gotham Light"/>
              <a:cs typeface="Gotham Light"/>
            </a:endParaRPr>
          </a:p>
        </p:txBody>
      </p:sp>
      <p:sp>
        <p:nvSpPr>
          <p:cNvPr id="5" name="Rectangle 4"/>
          <p:cNvSpPr/>
          <p:nvPr/>
        </p:nvSpPr>
        <p:spPr>
          <a:xfrm>
            <a:off x="2514600" y="2298700"/>
            <a:ext cx="1841500" cy="9144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latin typeface="Gotham Light"/>
                <a:cs typeface="Gotham Light"/>
              </a:rPr>
              <a:t>Component</a:t>
            </a:r>
            <a:endParaRPr lang="en-US" dirty="0">
              <a:solidFill>
                <a:schemeClr val="tx1"/>
              </a:solidFill>
              <a:latin typeface="Gotham Light"/>
              <a:cs typeface="Gotham Light"/>
            </a:endParaRPr>
          </a:p>
        </p:txBody>
      </p:sp>
      <p:sp>
        <p:nvSpPr>
          <p:cNvPr id="6" name="Rectangle 5"/>
          <p:cNvSpPr/>
          <p:nvPr/>
        </p:nvSpPr>
        <p:spPr>
          <a:xfrm>
            <a:off x="2514600" y="3416300"/>
            <a:ext cx="4057650" cy="7747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Gotham Light"/>
                <a:cs typeface="Gotham Light"/>
              </a:rPr>
              <a:t>D3.js</a:t>
            </a:r>
            <a:endParaRPr lang="en-US" dirty="0">
              <a:latin typeface="Gotham Light"/>
              <a:cs typeface="Gotham Light"/>
            </a:endParaRPr>
          </a:p>
        </p:txBody>
      </p:sp>
      <p:sp>
        <p:nvSpPr>
          <p:cNvPr id="7" name="Rectangle 6"/>
          <p:cNvSpPr/>
          <p:nvPr/>
        </p:nvSpPr>
        <p:spPr>
          <a:xfrm>
            <a:off x="2514600" y="4394200"/>
            <a:ext cx="4057650" cy="7747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Gotham Light"/>
                <a:cs typeface="Gotham Light"/>
              </a:rPr>
              <a:t>HTML/DOM</a:t>
            </a:r>
            <a:endParaRPr lang="en-US" dirty="0">
              <a:latin typeface="Gotham Light"/>
              <a:cs typeface="Gotham Light"/>
            </a:endParaRPr>
          </a:p>
        </p:txBody>
      </p:sp>
    </p:spTree>
    <p:extLst>
      <p:ext uri="{BB962C8B-B14F-4D97-AF65-F5344CB8AC3E}">
        <p14:creationId xmlns:p14="http://schemas.microsoft.com/office/powerpoint/2010/main" val="2559957716"/>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smtClean="0"/>
              <a:t>What are the components of a graphic?</a:t>
            </a:r>
            <a:endParaRPr lang="en-US" dirty="0"/>
          </a:p>
        </p:txBody>
      </p:sp>
    </p:spTree>
    <p:extLst>
      <p:ext uri="{BB962C8B-B14F-4D97-AF65-F5344CB8AC3E}">
        <p14:creationId xmlns:p14="http://schemas.microsoft.com/office/powerpoint/2010/main" val="2750850751"/>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alphaModFix/>
          </a:blip>
          <a:stretch>
            <a:fillRect/>
          </a:stretch>
        </p:blipFill>
        <p:spPr>
          <a:xfrm>
            <a:off x="3632200" y="1417638"/>
            <a:ext cx="5334000" cy="4020705"/>
          </a:xfrm>
          <a:prstGeom prst="rect">
            <a:avLst/>
          </a:prstGeom>
        </p:spPr>
      </p:pic>
      <p:sp>
        <p:nvSpPr>
          <p:cNvPr id="8" name="TextBox 7"/>
          <p:cNvSpPr txBox="1"/>
          <p:nvPr/>
        </p:nvSpPr>
        <p:spPr>
          <a:xfrm>
            <a:off x="498441" y="486970"/>
            <a:ext cx="735201" cy="646331"/>
          </a:xfrm>
          <a:prstGeom prst="rect">
            <a:avLst/>
          </a:prstGeom>
          <a:noFill/>
        </p:spPr>
        <p:txBody>
          <a:bodyPr wrap="none" rtlCol="0">
            <a:spAutoFit/>
          </a:bodyPr>
          <a:lstStyle/>
          <a:p>
            <a:r>
              <a:rPr lang="en-US" dirty="0" smtClean="0">
                <a:latin typeface="Gotham Black"/>
                <a:cs typeface="Gotham Black"/>
              </a:rPr>
              <a:t>Data</a:t>
            </a:r>
          </a:p>
          <a:p>
            <a:endParaRPr lang="en-US" dirty="0">
              <a:latin typeface="Gotham Light"/>
              <a:cs typeface="Gotham Light"/>
            </a:endParaRPr>
          </a:p>
        </p:txBody>
      </p:sp>
    </p:spTree>
    <p:extLst>
      <p:ext uri="{BB962C8B-B14F-4D97-AF65-F5344CB8AC3E}">
        <p14:creationId xmlns:p14="http://schemas.microsoft.com/office/powerpoint/2010/main" val="32702045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alphaModFix/>
          </a:blip>
          <a:stretch>
            <a:fillRect/>
          </a:stretch>
        </p:blipFill>
        <p:spPr>
          <a:xfrm>
            <a:off x="3657600" y="1417638"/>
            <a:ext cx="4269454" cy="3827462"/>
          </a:xfrm>
          <a:prstGeom prst="rect">
            <a:avLst/>
          </a:prstGeom>
        </p:spPr>
      </p:pic>
      <p:sp>
        <p:nvSpPr>
          <p:cNvPr id="10" name="TextBox 9"/>
          <p:cNvSpPr txBox="1"/>
          <p:nvPr/>
        </p:nvSpPr>
        <p:spPr>
          <a:xfrm>
            <a:off x="498441" y="486970"/>
            <a:ext cx="3134703" cy="1754327"/>
          </a:xfrm>
          <a:prstGeom prst="rect">
            <a:avLst/>
          </a:prstGeom>
          <a:noFill/>
        </p:spPr>
        <p:txBody>
          <a:bodyPr wrap="none" rtlCol="0">
            <a:spAutoFit/>
          </a:bodyPr>
          <a:lstStyle/>
          <a:p>
            <a:r>
              <a:rPr lang="en-US" dirty="0" smtClean="0">
                <a:latin typeface="Gotham Light"/>
                <a:cs typeface="Gotham Light"/>
              </a:rPr>
              <a:t>Data</a:t>
            </a:r>
          </a:p>
          <a:p>
            <a:endParaRPr lang="en-US" dirty="0" smtClean="0">
              <a:latin typeface="Gotham Light"/>
              <a:cs typeface="Gotham Light"/>
            </a:endParaRPr>
          </a:p>
          <a:p>
            <a:r>
              <a:rPr lang="en-US" dirty="0" smtClean="0">
                <a:latin typeface="Gotham Black"/>
                <a:cs typeface="Gotham Black"/>
              </a:rPr>
              <a:t>Scales</a:t>
            </a:r>
          </a:p>
          <a:p>
            <a:pPr lvl="1"/>
            <a:r>
              <a:rPr lang="en-US" dirty="0" smtClean="0">
                <a:latin typeface="Gotham Light"/>
                <a:cs typeface="Gotham Light"/>
              </a:rPr>
              <a:t>Response: categorical</a:t>
            </a:r>
          </a:p>
          <a:p>
            <a:pPr lvl="1"/>
            <a:r>
              <a:rPr lang="en-US" dirty="0" smtClean="0">
                <a:latin typeface="Gotham Light"/>
                <a:cs typeface="Gotham Light"/>
              </a:rPr>
              <a:t>Gender: categorical</a:t>
            </a:r>
          </a:p>
          <a:p>
            <a:endParaRPr lang="en-US" dirty="0">
              <a:latin typeface="Gotham Black"/>
              <a:cs typeface="Gotham Black"/>
            </a:endParaRPr>
          </a:p>
        </p:txBody>
      </p:sp>
    </p:spTree>
    <p:extLst>
      <p:ext uri="{BB962C8B-B14F-4D97-AF65-F5344CB8AC3E}">
        <p14:creationId xmlns:p14="http://schemas.microsoft.com/office/powerpoint/2010/main" val="2416803347"/>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alphaModFix/>
          </a:blip>
          <a:stretch>
            <a:fillRect/>
          </a:stretch>
        </p:blipFill>
        <p:spPr>
          <a:xfrm>
            <a:off x="3723065" y="1483107"/>
            <a:ext cx="5101787" cy="4650759"/>
          </a:xfrm>
          <a:prstGeom prst="rect">
            <a:avLst/>
          </a:prstGeom>
        </p:spPr>
      </p:pic>
      <p:sp>
        <p:nvSpPr>
          <p:cNvPr id="9" name="TextBox 8"/>
          <p:cNvSpPr txBox="1"/>
          <p:nvPr/>
        </p:nvSpPr>
        <p:spPr>
          <a:xfrm>
            <a:off x="498441" y="486970"/>
            <a:ext cx="3134703" cy="2585323"/>
          </a:xfrm>
          <a:prstGeom prst="rect">
            <a:avLst/>
          </a:prstGeom>
          <a:noFill/>
        </p:spPr>
        <p:txBody>
          <a:bodyPr wrap="none" rtlCol="0">
            <a:spAutoFit/>
          </a:bodyPr>
          <a:lstStyle/>
          <a:p>
            <a:r>
              <a:rPr lang="en-US" dirty="0" smtClean="0">
                <a:latin typeface="Gotham Light"/>
                <a:cs typeface="Gotham Light"/>
              </a:rPr>
              <a:t>Data</a:t>
            </a:r>
          </a:p>
          <a:p>
            <a:endParaRPr lang="en-US" dirty="0" smtClean="0">
              <a:latin typeface="Gotham Light"/>
              <a:cs typeface="Gotham Light"/>
            </a:endParaRPr>
          </a:p>
          <a:p>
            <a:r>
              <a:rPr lang="en-US" dirty="0" smtClean="0">
                <a:latin typeface="Gotham Light"/>
                <a:cs typeface="Gotham Light"/>
              </a:rPr>
              <a:t>Scales</a:t>
            </a:r>
          </a:p>
          <a:p>
            <a:pPr lvl="1"/>
            <a:r>
              <a:rPr lang="en-US" dirty="0" smtClean="0">
                <a:latin typeface="Gotham Light"/>
                <a:cs typeface="Gotham Light"/>
              </a:rPr>
              <a:t>Response: categorical</a:t>
            </a:r>
          </a:p>
          <a:p>
            <a:pPr lvl="1"/>
            <a:r>
              <a:rPr lang="en-US" dirty="0" smtClean="0">
                <a:latin typeface="Gotham Light"/>
                <a:cs typeface="Gotham Light"/>
              </a:rPr>
              <a:t>Gender: categorical</a:t>
            </a:r>
          </a:p>
          <a:p>
            <a:endParaRPr lang="en-US" dirty="0">
              <a:latin typeface="Gotham Light"/>
              <a:cs typeface="Gotham Light"/>
            </a:endParaRPr>
          </a:p>
          <a:p>
            <a:r>
              <a:rPr lang="en-US" dirty="0" smtClean="0">
                <a:latin typeface="Gotham Black"/>
                <a:cs typeface="Gotham Black"/>
              </a:rPr>
              <a:t>Statistical Transform</a:t>
            </a:r>
          </a:p>
          <a:p>
            <a:r>
              <a:rPr lang="en-US" dirty="0" smtClean="0">
                <a:latin typeface="Gotham Light"/>
                <a:cs typeface="Gotham Light"/>
              </a:rPr>
              <a:t>	Bin</a:t>
            </a:r>
          </a:p>
          <a:p>
            <a:endParaRPr lang="en-US" dirty="0">
              <a:latin typeface="Gotham Black"/>
              <a:cs typeface="Gotham Black"/>
            </a:endParaRPr>
          </a:p>
        </p:txBody>
      </p:sp>
    </p:spTree>
    <p:extLst>
      <p:ext uri="{BB962C8B-B14F-4D97-AF65-F5344CB8AC3E}">
        <p14:creationId xmlns:p14="http://schemas.microsoft.com/office/powerpoint/2010/main" val="4233723297"/>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alphaModFix/>
          </a:blip>
          <a:stretch>
            <a:fillRect/>
          </a:stretch>
        </p:blipFill>
        <p:spPr>
          <a:xfrm>
            <a:off x="3848887" y="1535483"/>
            <a:ext cx="4921076" cy="4598383"/>
          </a:xfrm>
          <a:prstGeom prst="rect">
            <a:avLst/>
          </a:prstGeom>
        </p:spPr>
      </p:pic>
      <p:sp>
        <p:nvSpPr>
          <p:cNvPr id="2" name="Rectangle 1"/>
          <p:cNvSpPr/>
          <p:nvPr/>
        </p:nvSpPr>
        <p:spPr>
          <a:xfrm>
            <a:off x="7365998" y="2449286"/>
            <a:ext cx="1351643" cy="2993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7365998" y="2882901"/>
            <a:ext cx="1351643" cy="2993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7336681" y="3273204"/>
            <a:ext cx="1351643" cy="2993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7372965" y="3652620"/>
            <a:ext cx="1351643" cy="2993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7338785" y="4077164"/>
            <a:ext cx="1351643" cy="2993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7363894" y="4470402"/>
            <a:ext cx="1351643" cy="2993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7363894" y="4904017"/>
            <a:ext cx="1351643" cy="2993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7334577" y="5294320"/>
            <a:ext cx="1351643" cy="2993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7370861" y="5673736"/>
            <a:ext cx="1351643" cy="2993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7356933" y="2494643"/>
            <a:ext cx="145143" cy="190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7356933" y="2893786"/>
            <a:ext cx="219528" cy="19957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7356933" y="3292929"/>
            <a:ext cx="477973" cy="21771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7356933" y="3701143"/>
            <a:ext cx="459060" cy="190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7356933" y="4504874"/>
            <a:ext cx="214155" cy="190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7356933" y="4920354"/>
            <a:ext cx="99905" cy="190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Rectangle 30"/>
          <p:cNvSpPr/>
          <p:nvPr/>
        </p:nvSpPr>
        <p:spPr>
          <a:xfrm>
            <a:off x="7356933" y="5317671"/>
            <a:ext cx="90823" cy="190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Rectangle 31"/>
          <p:cNvSpPr/>
          <p:nvPr/>
        </p:nvSpPr>
        <p:spPr>
          <a:xfrm>
            <a:off x="7356933" y="5714778"/>
            <a:ext cx="555102" cy="190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498441" y="486970"/>
            <a:ext cx="3134703" cy="3416320"/>
          </a:xfrm>
          <a:prstGeom prst="rect">
            <a:avLst/>
          </a:prstGeom>
          <a:noFill/>
        </p:spPr>
        <p:txBody>
          <a:bodyPr wrap="none" rtlCol="0">
            <a:spAutoFit/>
          </a:bodyPr>
          <a:lstStyle/>
          <a:p>
            <a:r>
              <a:rPr lang="en-US" dirty="0" smtClean="0">
                <a:latin typeface="Gotham Light"/>
                <a:cs typeface="Gotham Light"/>
              </a:rPr>
              <a:t>Data</a:t>
            </a:r>
          </a:p>
          <a:p>
            <a:endParaRPr lang="en-US" dirty="0" smtClean="0">
              <a:latin typeface="Gotham Light"/>
              <a:cs typeface="Gotham Light"/>
            </a:endParaRPr>
          </a:p>
          <a:p>
            <a:r>
              <a:rPr lang="en-US" dirty="0" smtClean="0">
                <a:latin typeface="Gotham Light"/>
                <a:cs typeface="Gotham Light"/>
              </a:rPr>
              <a:t>Scales</a:t>
            </a:r>
          </a:p>
          <a:p>
            <a:pPr lvl="1"/>
            <a:r>
              <a:rPr lang="en-US" dirty="0" smtClean="0">
                <a:latin typeface="Gotham Light"/>
                <a:cs typeface="Gotham Light"/>
              </a:rPr>
              <a:t>Response: categorical</a:t>
            </a:r>
          </a:p>
          <a:p>
            <a:pPr lvl="1"/>
            <a:r>
              <a:rPr lang="en-US" dirty="0" smtClean="0">
                <a:latin typeface="Gotham Light"/>
                <a:cs typeface="Gotham Light"/>
              </a:rPr>
              <a:t>Gender: categorical</a:t>
            </a:r>
          </a:p>
          <a:p>
            <a:endParaRPr lang="en-US" dirty="0">
              <a:latin typeface="Gotham Light"/>
              <a:cs typeface="Gotham Light"/>
            </a:endParaRPr>
          </a:p>
          <a:p>
            <a:r>
              <a:rPr lang="en-US" dirty="0" smtClean="0">
                <a:latin typeface="Gotham Light"/>
                <a:cs typeface="Gotham Light"/>
              </a:rPr>
              <a:t>Statistical Transform</a:t>
            </a:r>
          </a:p>
          <a:p>
            <a:r>
              <a:rPr lang="en-US" dirty="0" smtClean="0">
                <a:latin typeface="Gotham Light"/>
                <a:cs typeface="Gotham Light"/>
              </a:rPr>
              <a:t>	Bin</a:t>
            </a:r>
          </a:p>
          <a:p>
            <a:endParaRPr lang="en-US" dirty="0">
              <a:latin typeface="Gotham Light"/>
              <a:cs typeface="Gotham Light"/>
            </a:endParaRPr>
          </a:p>
          <a:p>
            <a:r>
              <a:rPr lang="en-US" dirty="0" smtClean="0">
                <a:latin typeface="Gotham Black"/>
                <a:cs typeface="Gotham Black"/>
              </a:rPr>
              <a:t>Geometry Mapping</a:t>
            </a:r>
          </a:p>
          <a:p>
            <a:r>
              <a:rPr lang="en-US" dirty="0">
                <a:latin typeface="Gotham Light"/>
                <a:cs typeface="Gotham Light"/>
              </a:rPr>
              <a:t>	</a:t>
            </a:r>
            <a:r>
              <a:rPr lang="en-US" dirty="0" smtClean="0">
                <a:latin typeface="Gotham Light"/>
                <a:cs typeface="Gotham Light"/>
              </a:rPr>
              <a:t>Data </a:t>
            </a:r>
            <a:r>
              <a:rPr lang="en-US" dirty="0" smtClean="0">
                <a:latin typeface="Gotham Light"/>
                <a:cs typeface="Gotham Light"/>
                <a:sym typeface="Wingdings"/>
              </a:rPr>
              <a:t> </a:t>
            </a:r>
            <a:r>
              <a:rPr lang="en-US" dirty="0" smtClean="0">
                <a:latin typeface="Gotham Light"/>
                <a:cs typeface="Gotham Light"/>
              </a:rPr>
              <a:t>Interval</a:t>
            </a:r>
          </a:p>
          <a:p>
            <a:endParaRPr lang="en-US" dirty="0">
              <a:latin typeface="Gotham Black"/>
              <a:cs typeface="Gotham Black"/>
            </a:endParaRPr>
          </a:p>
        </p:txBody>
      </p:sp>
    </p:spTree>
    <p:extLst>
      <p:ext uri="{BB962C8B-B14F-4D97-AF65-F5344CB8AC3E}">
        <p14:creationId xmlns:p14="http://schemas.microsoft.com/office/powerpoint/2010/main" val="1846978083"/>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alphaModFix/>
          </a:blip>
          <a:stretch>
            <a:fillRect/>
          </a:stretch>
        </p:blipFill>
        <p:spPr>
          <a:xfrm>
            <a:off x="3848887" y="1535483"/>
            <a:ext cx="4921076" cy="4598383"/>
          </a:xfrm>
          <a:prstGeom prst="rect">
            <a:avLst/>
          </a:prstGeom>
        </p:spPr>
      </p:pic>
      <p:sp>
        <p:nvSpPr>
          <p:cNvPr id="4" name="TextBox 3"/>
          <p:cNvSpPr txBox="1"/>
          <p:nvPr/>
        </p:nvSpPr>
        <p:spPr>
          <a:xfrm>
            <a:off x="498441" y="486970"/>
            <a:ext cx="3134703" cy="4247317"/>
          </a:xfrm>
          <a:prstGeom prst="rect">
            <a:avLst/>
          </a:prstGeom>
          <a:noFill/>
        </p:spPr>
        <p:txBody>
          <a:bodyPr wrap="none" rtlCol="0">
            <a:spAutoFit/>
          </a:bodyPr>
          <a:lstStyle/>
          <a:p>
            <a:r>
              <a:rPr lang="en-US" dirty="0" smtClean="0">
                <a:latin typeface="Gotham Light"/>
                <a:cs typeface="Gotham Light"/>
              </a:rPr>
              <a:t>Data</a:t>
            </a:r>
          </a:p>
          <a:p>
            <a:endParaRPr lang="en-US" dirty="0" smtClean="0">
              <a:latin typeface="Gotham Light"/>
              <a:cs typeface="Gotham Light"/>
            </a:endParaRPr>
          </a:p>
          <a:p>
            <a:r>
              <a:rPr lang="en-US" dirty="0" smtClean="0">
                <a:latin typeface="Gotham Light"/>
                <a:cs typeface="Gotham Light"/>
              </a:rPr>
              <a:t>Scales</a:t>
            </a:r>
          </a:p>
          <a:p>
            <a:pPr lvl="1"/>
            <a:r>
              <a:rPr lang="en-US" dirty="0" smtClean="0">
                <a:latin typeface="Gotham Light"/>
                <a:cs typeface="Gotham Light"/>
              </a:rPr>
              <a:t>Response: categorical</a:t>
            </a:r>
          </a:p>
          <a:p>
            <a:pPr lvl="1"/>
            <a:r>
              <a:rPr lang="en-US" dirty="0" smtClean="0">
                <a:latin typeface="Gotham Light"/>
                <a:cs typeface="Gotham Light"/>
              </a:rPr>
              <a:t>Gender: categorical</a:t>
            </a:r>
          </a:p>
          <a:p>
            <a:endParaRPr lang="en-US" dirty="0">
              <a:latin typeface="Gotham Light"/>
              <a:cs typeface="Gotham Light"/>
            </a:endParaRPr>
          </a:p>
          <a:p>
            <a:r>
              <a:rPr lang="en-US" dirty="0" smtClean="0">
                <a:latin typeface="Gotham Light"/>
                <a:cs typeface="Gotham Light"/>
              </a:rPr>
              <a:t>Statistical Transform</a:t>
            </a:r>
          </a:p>
          <a:p>
            <a:r>
              <a:rPr lang="en-US" dirty="0" smtClean="0">
                <a:latin typeface="Gotham Light"/>
                <a:cs typeface="Gotham Light"/>
              </a:rPr>
              <a:t>	Bin</a:t>
            </a:r>
          </a:p>
          <a:p>
            <a:endParaRPr lang="en-US" dirty="0">
              <a:latin typeface="Gotham Light"/>
              <a:cs typeface="Gotham Light"/>
            </a:endParaRPr>
          </a:p>
          <a:p>
            <a:r>
              <a:rPr lang="en-US" dirty="0" smtClean="0">
                <a:latin typeface="Gotham Light"/>
                <a:cs typeface="Gotham Light"/>
              </a:rPr>
              <a:t>Geometry Mapping</a:t>
            </a:r>
          </a:p>
          <a:p>
            <a:r>
              <a:rPr lang="en-US" dirty="0">
                <a:latin typeface="Gotham Light"/>
                <a:cs typeface="Gotham Light"/>
              </a:rPr>
              <a:t>	</a:t>
            </a:r>
            <a:r>
              <a:rPr lang="en-US" dirty="0" smtClean="0">
                <a:latin typeface="Gotham Light"/>
                <a:cs typeface="Gotham Light"/>
              </a:rPr>
              <a:t>Data </a:t>
            </a:r>
            <a:r>
              <a:rPr lang="en-US" dirty="0" smtClean="0">
                <a:latin typeface="Gotham Light"/>
                <a:cs typeface="Gotham Light"/>
                <a:sym typeface="Wingdings"/>
              </a:rPr>
              <a:t> </a:t>
            </a:r>
            <a:r>
              <a:rPr lang="en-US" dirty="0" smtClean="0">
                <a:latin typeface="Gotham Light"/>
                <a:cs typeface="Gotham Light"/>
              </a:rPr>
              <a:t>Interval</a:t>
            </a:r>
          </a:p>
          <a:p>
            <a:endParaRPr lang="en-US" dirty="0">
              <a:latin typeface="Gotham Light"/>
              <a:cs typeface="Gotham Light"/>
            </a:endParaRPr>
          </a:p>
          <a:p>
            <a:r>
              <a:rPr lang="en-US" dirty="0" smtClean="0">
                <a:latin typeface="Gotham Black"/>
                <a:cs typeface="Gotham Black"/>
              </a:rPr>
              <a:t>Positioning</a:t>
            </a:r>
          </a:p>
          <a:p>
            <a:r>
              <a:rPr lang="en-US" dirty="0">
                <a:latin typeface="Gotham Light"/>
                <a:cs typeface="Gotham Light"/>
              </a:rPr>
              <a:t>	</a:t>
            </a:r>
            <a:r>
              <a:rPr lang="en-US" dirty="0" smtClean="0">
                <a:latin typeface="Gotham Light"/>
                <a:cs typeface="Gotham Light"/>
              </a:rPr>
              <a:t>Stacked</a:t>
            </a:r>
          </a:p>
          <a:p>
            <a:endParaRPr lang="en-US" dirty="0">
              <a:latin typeface="Gotham Black"/>
              <a:cs typeface="Gotham Black"/>
            </a:endParaRPr>
          </a:p>
        </p:txBody>
      </p:sp>
    </p:spTree>
    <p:extLst>
      <p:ext uri="{BB962C8B-B14F-4D97-AF65-F5344CB8AC3E}">
        <p14:creationId xmlns:p14="http://schemas.microsoft.com/office/powerpoint/2010/main" val="212095885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324100"/>
            <a:ext cx="8229600" cy="3802063"/>
          </a:xfrm>
        </p:spPr>
        <p:txBody>
          <a:bodyPr>
            <a:normAutofit/>
          </a:bodyPr>
          <a:lstStyle/>
          <a:p>
            <a:pPr marL="0" indent="0" algn="ctr">
              <a:buNone/>
            </a:pPr>
            <a:endParaRPr lang="en-US" dirty="0" smtClean="0"/>
          </a:p>
          <a:p>
            <a:pPr marL="0" indent="0" algn="ctr">
              <a:buNone/>
            </a:pPr>
            <a:r>
              <a:rPr lang="en-US" dirty="0" smtClean="0"/>
              <a:t>"Clear and precise seeing becomes as one with clear and precise thinking" </a:t>
            </a:r>
          </a:p>
          <a:p>
            <a:pPr marL="0" indent="0" algn="ctr">
              <a:buNone/>
            </a:pPr>
            <a:r>
              <a:rPr lang="en-US" dirty="0" smtClean="0">
                <a:solidFill>
                  <a:srgbClr val="BFBFBF"/>
                </a:solidFill>
              </a:rPr>
              <a:t>-</a:t>
            </a:r>
            <a:r>
              <a:rPr lang="en-US" dirty="0" err="1" smtClean="0">
                <a:solidFill>
                  <a:srgbClr val="BFBFBF"/>
                </a:solidFill>
              </a:rPr>
              <a:t>Tufte</a:t>
            </a:r>
            <a:r>
              <a:rPr lang="en-US" dirty="0" smtClean="0">
                <a:solidFill>
                  <a:srgbClr val="BFBFBF"/>
                </a:solidFill>
              </a:rPr>
              <a:t> </a:t>
            </a:r>
          </a:p>
          <a:p>
            <a:pPr algn="ctr"/>
            <a:endParaRPr lang="en-US" dirty="0"/>
          </a:p>
          <a:p>
            <a:pPr marL="0" indent="0" algn="ctr">
              <a:buNone/>
            </a:pPr>
            <a:endParaRPr lang="en-US" dirty="0" smtClean="0"/>
          </a:p>
        </p:txBody>
      </p:sp>
      <p:sp>
        <p:nvSpPr>
          <p:cNvPr id="4" name="TextBox 3"/>
          <p:cNvSpPr txBox="1"/>
          <p:nvPr/>
        </p:nvSpPr>
        <p:spPr>
          <a:xfrm>
            <a:off x="0" y="6647214"/>
            <a:ext cx="3877985" cy="307777"/>
          </a:xfrm>
          <a:prstGeom prst="rect">
            <a:avLst/>
          </a:prstGeom>
          <a:noFill/>
        </p:spPr>
        <p:txBody>
          <a:bodyPr wrap="none" rtlCol="0">
            <a:spAutoFit/>
          </a:bodyPr>
          <a:lstStyle/>
          <a:p>
            <a:r>
              <a:rPr lang="en-US" sz="700" dirty="0" smtClean="0"/>
              <a:t>http://</a:t>
            </a:r>
            <a:r>
              <a:rPr lang="en-US" sz="700" dirty="0" err="1" smtClean="0"/>
              <a:t>www.onlineethics.org</a:t>
            </a:r>
            <a:r>
              <a:rPr lang="en-US" sz="700" dirty="0" smtClean="0"/>
              <a:t>/Topics/</a:t>
            </a:r>
            <a:r>
              <a:rPr lang="en-US" sz="700" dirty="0" err="1" smtClean="0"/>
              <a:t>ProfPractice</a:t>
            </a:r>
            <a:r>
              <a:rPr lang="en-US" sz="700" dirty="0" smtClean="0"/>
              <a:t>/Exemplars/</a:t>
            </a:r>
            <a:r>
              <a:rPr lang="en-US" sz="700" dirty="0" err="1" smtClean="0"/>
              <a:t>BehavingWell</a:t>
            </a:r>
            <a:r>
              <a:rPr lang="en-US" sz="700" dirty="0" smtClean="0"/>
              <a:t>/RB-intro/</a:t>
            </a:r>
            <a:r>
              <a:rPr lang="en-US" sz="700" dirty="0" err="1" smtClean="0"/>
              <a:t>RepMisrep.aspx</a:t>
            </a:r>
            <a:endParaRPr lang="en-US" sz="700" dirty="0" smtClean="0"/>
          </a:p>
          <a:p>
            <a:endParaRPr lang="en-US" sz="700" dirty="0"/>
          </a:p>
        </p:txBody>
      </p:sp>
    </p:spTree>
    <p:extLst>
      <p:ext uri="{BB962C8B-B14F-4D97-AF65-F5344CB8AC3E}">
        <p14:creationId xmlns:p14="http://schemas.microsoft.com/office/powerpoint/2010/main" val="15044922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alphaModFix/>
          </a:blip>
          <a:stretch>
            <a:fillRect/>
          </a:stretch>
        </p:blipFill>
        <p:spPr>
          <a:xfrm>
            <a:off x="3848887" y="1535483"/>
            <a:ext cx="4152113" cy="4605336"/>
          </a:xfrm>
          <a:prstGeom prst="rect">
            <a:avLst/>
          </a:prstGeom>
        </p:spPr>
      </p:pic>
      <p:sp>
        <p:nvSpPr>
          <p:cNvPr id="8" name="TextBox 7"/>
          <p:cNvSpPr txBox="1"/>
          <p:nvPr/>
        </p:nvSpPr>
        <p:spPr>
          <a:xfrm>
            <a:off x="498441" y="486970"/>
            <a:ext cx="3134703" cy="5078314"/>
          </a:xfrm>
          <a:prstGeom prst="rect">
            <a:avLst/>
          </a:prstGeom>
          <a:noFill/>
        </p:spPr>
        <p:txBody>
          <a:bodyPr wrap="none" rtlCol="0">
            <a:spAutoFit/>
          </a:bodyPr>
          <a:lstStyle/>
          <a:p>
            <a:r>
              <a:rPr lang="en-US" dirty="0" smtClean="0">
                <a:latin typeface="Gotham Light"/>
                <a:cs typeface="Gotham Light"/>
              </a:rPr>
              <a:t>Data</a:t>
            </a:r>
          </a:p>
          <a:p>
            <a:endParaRPr lang="en-US" dirty="0" smtClean="0">
              <a:latin typeface="Gotham Light"/>
              <a:cs typeface="Gotham Light"/>
            </a:endParaRPr>
          </a:p>
          <a:p>
            <a:r>
              <a:rPr lang="en-US" dirty="0" smtClean="0">
                <a:latin typeface="Gotham Light"/>
                <a:cs typeface="Gotham Light"/>
              </a:rPr>
              <a:t>Scales</a:t>
            </a:r>
          </a:p>
          <a:p>
            <a:pPr lvl="1"/>
            <a:r>
              <a:rPr lang="en-US" dirty="0" smtClean="0">
                <a:latin typeface="Gotham Light"/>
                <a:cs typeface="Gotham Light"/>
              </a:rPr>
              <a:t>Response: categorical</a:t>
            </a:r>
          </a:p>
          <a:p>
            <a:pPr lvl="1"/>
            <a:r>
              <a:rPr lang="en-US" dirty="0" smtClean="0">
                <a:latin typeface="Gotham Light"/>
                <a:cs typeface="Gotham Light"/>
              </a:rPr>
              <a:t>Gender: categorical</a:t>
            </a:r>
          </a:p>
          <a:p>
            <a:endParaRPr lang="en-US" dirty="0">
              <a:latin typeface="Gotham Light"/>
              <a:cs typeface="Gotham Light"/>
            </a:endParaRPr>
          </a:p>
          <a:p>
            <a:r>
              <a:rPr lang="en-US" dirty="0" smtClean="0">
                <a:latin typeface="Gotham Light"/>
                <a:cs typeface="Gotham Light"/>
              </a:rPr>
              <a:t>Statistical Transform</a:t>
            </a:r>
          </a:p>
          <a:p>
            <a:r>
              <a:rPr lang="en-US" dirty="0" smtClean="0">
                <a:latin typeface="Gotham Light"/>
                <a:cs typeface="Gotham Light"/>
              </a:rPr>
              <a:t>	Bin</a:t>
            </a:r>
          </a:p>
          <a:p>
            <a:endParaRPr lang="en-US" dirty="0">
              <a:latin typeface="Gotham Light"/>
              <a:cs typeface="Gotham Light"/>
            </a:endParaRPr>
          </a:p>
          <a:p>
            <a:r>
              <a:rPr lang="en-US" dirty="0" smtClean="0">
                <a:latin typeface="Gotham Light"/>
                <a:cs typeface="Gotham Light"/>
              </a:rPr>
              <a:t>Geometry Mapping</a:t>
            </a:r>
          </a:p>
          <a:p>
            <a:r>
              <a:rPr lang="en-US" dirty="0">
                <a:latin typeface="Gotham Light"/>
                <a:cs typeface="Gotham Light"/>
              </a:rPr>
              <a:t>	</a:t>
            </a:r>
            <a:r>
              <a:rPr lang="en-US" dirty="0" smtClean="0">
                <a:latin typeface="Gotham Light"/>
                <a:cs typeface="Gotham Light"/>
              </a:rPr>
              <a:t>Data </a:t>
            </a:r>
            <a:r>
              <a:rPr lang="en-US" dirty="0" smtClean="0">
                <a:latin typeface="Gotham Light"/>
                <a:cs typeface="Gotham Light"/>
                <a:sym typeface="Wingdings"/>
              </a:rPr>
              <a:t> </a:t>
            </a:r>
            <a:r>
              <a:rPr lang="en-US" dirty="0" smtClean="0">
                <a:latin typeface="Gotham Light"/>
                <a:cs typeface="Gotham Light"/>
              </a:rPr>
              <a:t>Interval</a:t>
            </a:r>
          </a:p>
          <a:p>
            <a:endParaRPr lang="en-US" dirty="0">
              <a:latin typeface="Gotham Light"/>
              <a:cs typeface="Gotham Light"/>
            </a:endParaRPr>
          </a:p>
          <a:p>
            <a:r>
              <a:rPr lang="en-US" dirty="0" smtClean="0">
                <a:latin typeface="Gotham Light"/>
                <a:cs typeface="Gotham Light"/>
              </a:rPr>
              <a:t>Positioning</a:t>
            </a:r>
          </a:p>
          <a:p>
            <a:r>
              <a:rPr lang="en-US" dirty="0">
                <a:latin typeface="Gotham Light"/>
                <a:cs typeface="Gotham Light"/>
              </a:rPr>
              <a:t>	</a:t>
            </a:r>
            <a:r>
              <a:rPr lang="en-US" dirty="0" smtClean="0">
                <a:latin typeface="Gotham Light"/>
                <a:cs typeface="Gotham Light"/>
              </a:rPr>
              <a:t>Stacked</a:t>
            </a:r>
          </a:p>
          <a:p>
            <a:endParaRPr lang="en-US" dirty="0">
              <a:latin typeface="Gotham Light"/>
              <a:cs typeface="Gotham Light"/>
            </a:endParaRPr>
          </a:p>
          <a:p>
            <a:r>
              <a:rPr lang="en-US" dirty="0" smtClean="0">
                <a:latin typeface="Gotham Black"/>
                <a:cs typeface="Gotham Black"/>
              </a:rPr>
              <a:t>Coordinates</a:t>
            </a:r>
          </a:p>
          <a:p>
            <a:r>
              <a:rPr lang="en-US" dirty="0">
                <a:latin typeface="Gotham Light"/>
                <a:cs typeface="Gotham Light"/>
              </a:rPr>
              <a:t>	</a:t>
            </a:r>
            <a:r>
              <a:rPr lang="en-US" dirty="0" smtClean="0">
                <a:latin typeface="Gotham Light"/>
                <a:cs typeface="Gotham Light"/>
              </a:rPr>
              <a:t>Euclidian </a:t>
            </a:r>
            <a:r>
              <a:rPr lang="en-US" dirty="0" smtClean="0">
                <a:latin typeface="Gotham Light"/>
                <a:cs typeface="Gotham Light"/>
                <a:sym typeface="Wingdings"/>
              </a:rPr>
              <a:t> Polar</a:t>
            </a:r>
          </a:p>
          <a:p>
            <a:endParaRPr lang="en-US" dirty="0">
              <a:latin typeface="Gotham Black"/>
              <a:cs typeface="Gotham Black"/>
            </a:endParaRPr>
          </a:p>
        </p:txBody>
      </p:sp>
    </p:spTree>
    <p:extLst>
      <p:ext uri="{BB962C8B-B14F-4D97-AF65-F5344CB8AC3E}">
        <p14:creationId xmlns:p14="http://schemas.microsoft.com/office/powerpoint/2010/main" val="3284170402"/>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alphaModFix/>
          </a:blip>
          <a:stretch>
            <a:fillRect/>
          </a:stretch>
        </p:blipFill>
        <p:spPr>
          <a:xfrm>
            <a:off x="3823487" y="1535483"/>
            <a:ext cx="4177513" cy="4536633"/>
          </a:xfrm>
          <a:prstGeom prst="rect">
            <a:avLst/>
          </a:prstGeom>
        </p:spPr>
      </p:pic>
      <p:sp>
        <p:nvSpPr>
          <p:cNvPr id="7" name="TextBox 6"/>
          <p:cNvSpPr txBox="1"/>
          <p:nvPr/>
        </p:nvSpPr>
        <p:spPr>
          <a:xfrm>
            <a:off x="498441" y="486970"/>
            <a:ext cx="3134703" cy="6186310"/>
          </a:xfrm>
          <a:prstGeom prst="rect">
            <a:avLst/>
          </a:prstGeom>
          <a:noFill/>
        </p:spPr>
        <p:txBody>
          <a:bodyPr wrap="none" rtlCol="0">
            <a:spAutoFit/>
          </a:bodyPr>
          <a:lstStyle/>
          <a:p>
            <a:r>
              <a:rPr lang="en-US" dirty="0" smtClean="0">
                <a:latin typeface="Gotham Light"/>
                <a:cs typeface="Gotham Light"/>
              </a:rPr>
              <a:t>Data</a:t>
            </a:r>
          </a:p>
          <a:p>
            <a:endParaRPr lang="en-US" dirty="0" smtClean="0">
              <a:latin typeface="Gotham Light"/>
              <a:cs typeface="Gotham Light"/>
            </a:endParaRPr>
          </a:p>
          <a:p>
            <a:r>
              <a:rPr lang="en-US" dirty="0" smtClean="0">
                <a:latin typeface="Gotham Light"/>
                <a:cs typeface="Gotham Light"/>
              </a:rPr>
              <a:t>Scales</a:t>
            </a:r>
          </a:p>
          <a:p>
            <a:pPr lvl="1"/>
            <a:r>
              <a:rPr lang="en-US" dirty="0" smtClean="0">
                <a:latin typeface="Gotham Light"/>
                <a:cs typeface="Gotham Light"/>
              </a:rPr>
              <a:t>Response: categorical</a:t>
            </a:r>
          </a:p>
          <a:p>
            <a:pPr lvl="1"/>
            <a:r>
              <a:rPr lang="en-US" dirty="0" smtClean="0">
                <a:latin typeface="Gotham Light"/>
                <a:cs typeface="Gotham Light"/>
              </a:rPr>
              <a:t>Gender: categorical</a:t>
            </a:r>
          </a:p>
          <a:p>
            <a:endParaRPr lang="en-US" dirty="0">
              <a:latin typeface="Gotham Light"/>
              <a:cs typeface="Gotham Light"/>
            </a:endParaRPr>
          </a:p>
          <a:p>
            <a:r>
              <a:rPr lang="en-US" dirty="0" smtClean="0">
                <a:latin typeface="Gotham Light"/>
                <a:cs typeface="Gotham Light"/>
              </a:rPr>
              <a:t>Statistical Transform</a:t>
            </a:r>
          </a:p>
          <a:p>
            <a:r>
              <a:rPr lang="en-US" dirty="0" smtClean="0">
                <a:latin typeface="Gotham Light"/>
                <a:cs typeface="Gotham Light"/>
              </a:rPr>
              <a:t>	Bin</a:t>
            </a:r>
          </a:p>
          <a:p>
            <a:endParaRPr lang="en-US" dirty="0">
              <a:latin typeface="Gotham Light"/>
              <a:cs typeface="Gotham Light"/>
            </a:endParaRPr>
          </a:p>
          <a:p>
            <a:r>
              <a:rPr lang="en-US" dirty="0" smtClean="0">
                <a:latin typeface="Gotham Light"/>
                <a:cs typeface="Gotham Light"/>
              </a:rPr>
              <a:t>Geometry Mapping</a:t>
            </a:r>
          </a:p>
          <a:p>
            <a:r>
              <a:rPr lang="en-US" dirty="0">
                <a:latin typeface="Gotham Light"/>
                <a:cs typeface="Gotham Light"/>
              </a:rPr>
              <a:t>	</a:t>
            </a:r>
            <a:r>
              <a:rPr lang="en-US" dirty="0" smtClean="0">
                <a:latin typeface="Gotham Light"/>
                <a:cs typeface="Gotham Light"/>
              </a:rPr>
              <a:t>Data </a:t>
            </a:r>
            <a:r>
              <a:rPr lang="en-US" dirty="0" smtClean="0">
                <a:latin typeface="Gotham Light"/>
                <a:cs typeface="Gotham Light"/>
                <a:sym typeface="Wingdings"/>
              </a:rPr>
              <a:t> </a:t>
            </a:r>
            <a:r>
              <a:rPr lang="en-US" dirty="0" smtClean="0">
                <a:latin typeface="Gotham Light"/>
                <a:cs typeface="Gotham Light"/>
              </a:rPr>
              <a:t>Interval</a:t>
            </a:r>
          </a:p>
          <a:p>
            <a:endParaRPr lang="en-US" dirty="0">
              <a:latin typeface="Gotham Light"/>
              <a:cs typeface="Gotham Light"/>
            </a:endParaRPr>
          </a:p>
          <a:p>
            <a:r>
              <a:rPr lang="en-US" dirty="0" smtClean="0">
                <a:latin typeface="Gotham Light"/>
                <a:cs typeface="Gotham Light"/>
              </a:rPr>
              <a:t>Positioning</a:t>
            </a:r>
          </a:p>
          <a:p>
            <a:r>
              <a:rPr lang="en-US" dirty="0">
                <a:latin typeface="Gotham Light"/>
                <a:cs typeface="Gotham Light"/>
              </a:rPr>
              <a:t>	</a:t>
            </a:r>
            <a:r>
              <a:rPr lang="en-US" dirty="0" smtClean="0">
                <a:latin typeface="Gotham Light"/>
                <a:cs typeface="Gotham Light"/>
              </a:rPr>
              <a:t>Stacked</a:t>
            </a:r>
          </a:p>
          <a:p>
            <a:endParaRPr lang="en-US" dirty="0">
              <a:latin typeface="Gotham Light"/>
              <a:cs typeface="Gotham Light"/>
            </a:endParaRPr>
          </a:p>
          <a:p>
            <a:r>
              <a:rPr lang="en-US" dirty="0" smtClean="0">
                <a:latin typeface="Gotham Light"/>
                <a:cs typeface="Gotham Light"/>
              </a:rPr>
              <a:t>Coordinates</a:t>
            </a:r>
          </a:p>
          <a:p>
            <a:r>
              <a:rPr lang="en-US" dirty="0">
                <a:latin typeface="Gotham Light"/>
                <a:cs typeface="Gotham Light"/>
              </a:rPr>
              <a:t>	</a:t>
            </a:r>
            <a:r>
              <a:rPr lang="en-US" dirty="0" smtClean="0">
                <a:latin typeface="Gotham Light"/>
                <a:cs typeface="Gotham Light"/>
              </a:rPr>
              <a:t>Euclidian </a:t>
            </a:r>
            <a:r>
              <a:rPr lang="en-US" dirty="0" smtClean="0">
                <a:latin typeface="Gotham Light"/>
                <a:cs typeface="Gotham Light"/>
                <a:sym typeface="Wingdings"/>
              </a:rPr>
              <a:t> Polar</a:t>
            </a:r>
          </a:p>
          <a:p>
            <a:endParaRPr lang="en-US" dirty="0">
              <a:latin typeface="Gotham Light"/>
              <a:cs typeface="Gotham Light"/>
              <a:sym typeface="Wingdings"/>
            </a:endParaRPr>
          </a:p>
          <a:p>
            <a:r>
              <a:rPr lang="en-US" dirty="0" smtClean="0">
                <a:latin typeface="Gotham Black"/>
                <a:cs typeface="Gotham Black"/>
                <a:sym typeface="Wingdings"/>
              </a:rPr>
              <a:t>Aesthetic Mappings</a:t>
            </a:r>
          </a:p>
          <a:p>
            <a:r>
              <a:rPr lang="en-US" dirty="0">
                <a:latin typeface="Gotham Light"/>
                <a:cs typeface="Gotham Light"/>
                <a:sym typeface="Wingdings"/>
              </a:rPr>
              <a:t>	</a:t>
            </a:r>
            <a:r>
              <a:rPr lang="en-US" dirty="0" smtClean="0">
                <a:latin typeface="Gotham Light"/>
                <a:cs typeface="Gotham Light"/>
                <a:sym typeface="Wingdings"/>
              </a:rPr>
              <a:t>Color: Response</a:t>
            </a:r>
          </a:p>
          <a:p>
            <a:endParaRPr lang="en-US" dirty="0">
              <a:latin typeface="Gotham Light"/>
              <a:cs typeface="Gotham Light"/>
              <a:sym typeface="Wingdings"/>
            </a:endParaRPr>
          </a:p>
          <a:p>
            <a:endParaRPr lang="en-US" dirty="0">
              <a:latin typeface="Gotham Black"/>
              <a:cs typeface="Gotham Black"/>
            </a:endParaRPr>
          </a:p>
        </p:txBody>
      </p:sp>
    </p:spTree>
    <p:extLst>
      <p:ext uri="{BB962C8B-B14F-4D97-AF65-F5344CB8AC3E}">
        <p14:creationId xmlns:p14="http://schemas.microsoft.com/office/powerpoint/2010/main" val="2538752496"/>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33144" y="2307937"/>
            <a:ext cx="5603216" cy="2029597"/>
          </a:xfrm>
          <a:prstGeom prst="rect">
            <a:avLst/>
          </a:prstGeom>
        </p:spPr>
      </p:pic>
      <p:sp>
        <p:nvSpPr>
          <p:cNvPr id="5" name="TextBox 4"/>
          <p:cNvSpPr txBox="1"/>
          <p:nvPr/>
        </p:nvSpPr>
        <p:spPr>
          <a:xfrm>
            <a:off x="498441" y="486970"/>
            <a:ext cx="3134703" cy="6186310"/>
          </a:xfrm>
          <a:prstGeom prst="rect">
            <a:avLst/>
          </a:prstGeom>
          <a:noFill/>
        </p:spPr>
        <p:txBody>
          <a:bodyPr wrap="none" rtlCol="0">
            <a:spAutoFit/>
          </a:bodyPr>
          <a:lstStyle/>
          <a:p>
            <a:r>
              <a:rPr lang="en-US" dirty="0" smtClean="0">
                <a:latin typeface="Gotham Light"/>
                <a:cs typeface="Gotham Light"/>
              </a:rPr>
              <a:t>Data</a:t>
            </a:r>
          </a:p>
          <a:p>
            <a:endParaRPr lang="en-US" dirty="0" smtClean="0">
              <a:latin typeface="Gotham Light"/>
              <a:cs typeface="Gotham Light"/>
            </a:endParaRPr>
          </a:p>
          <a:p>
            <a:r>
              <a:rPr lang="en-US" dirty="0" smtClean="0">
                <a:latin typeface="Gotham Light"/>
                <a:cs typeface="Gotham Light"/>
              </a:rPr>
              <a:t>Scales</a:t>
            </a:r>
          </a:p>
          <a:p>
            <a:pPr lvl="1"/>
            <a:r>
              <a:rPr lang="en-US" dirty="0" smtClean="0">
                <a:latin typeface="Gotham Light"/>
                <a:cs typeface="Gotham Light"/>
              </a:rPr>
              <a:t>Response: categorical</a:t>
            </a:r>
          </a:p>
          <a:p>
            <a:pPr lvl="1"/>
            <a:r>
              <a:rPr lang="en-US" dirty="0" smtClean="0">
                <a:latin typeface="Gotham Light"/>
                <a:cs typeface="Gotham Light"/>
              </a:rPr>
              <a:t>Gender: categorical</a:t>
            </a:r>
          </a:p>
          <a:p>
            <a:endParaRPr lang="en-US" dirty="0">
              <a:latin typeface="Gotham Light"/>
              <a:cs typeface="Gotham Light"/>
            </a:endParaRPr>
          </a:p>
          <a:p>
            <a:r>
              <a:rPr lang="en-US" dirty="0" smtClean="0">
                <a:latin typeface="Gotham Light"/>
                <a:cs typeface="Gotham Light"/>
              </a:rPr>
              <a:t>Statistical Transform</a:t>
            </a:r>
          </a:p>
          <a:p>
            <a:r>
              <a:rPr lang="en-US" dirty="0" smtClean="0">
                <a:latin typeface="Gotham Light"/>
                <a:cs typeface="Gotham Light"/>
              </a:rPr>
              <a:t>	Bin</a:t>
            </a:r>
          </a:p>
          <a:p>
            <a:endParaRPr lang="en-US" dirty="0">
              <a:latin typeface="Gotham Light"/>
              <a:cs typeface="Gotham Light"/>
            </a:endParaRPr>
          </a:p>
          <a:p>
            <a:r>
              <a:rPr lang="en-US" dirty="0" smtClean="0">
                <a:latin typeface="Gotham Light"/>
                <a:cs typeface="Gotham Light"/>
              </a:rPr>
              <a:t>Geometry Mapping</a:t>
            </a:r>
          </a:p>
          <a:p>
            <a:r>
              <a:rPr lang="en-US" dirty="0">
                <a:latin typeface="Gotham Light"/>
                <a:cs typeface="Gotham Light"/>
              </a:rPr>
              <a:t>	</a:t>
            </a:r>
            <a:r>
              <a:rPr lang="en-US" dirty="0" smtClean="0">
                <a:latin typeface="Gotham Light"/>
                <a:cs typeface="Gotham Light"/>
              </a:rPr>
              <a:t>Data </a:t>
            </a:r>
            <a:r>
              <a:rPr lang="en-US" dirty="0" smtClean="0">
                <a:latin typeface="Gotham Light"/>
                <a:cs typeface="Gotham Light"/>
                <a:sym typeface="Wingdings"/>
              </a:rPr>
              <a:t> </a:t>
            </a:r>
            <a:r>
              <a:rPr lang="en-US" dirty="0" smtClean="0">
                <a:latin typeface="Gotham Light"/>
                <a:cs typeface="Gotham Light"/>
              </a:rPr>
              <a:t>Interval</a:t>
            </a:r>
          </a:p>
          <a:p>
            <a:endParaRPr lang="en-US" dirty="0">
              <a:latin typeface="Gotham Light"/>
              <a:cs typeface="Gotham Light"/>
            </a:endParaRPr>
          </a:p>
          <a:p>
            <a:r>
              <a:rPr lang="en-US" dirty="0" smtClean="0">
                <a:latin typeface="Gotham Light"/>
                <a:cs typeface="Gotham Light"/>
              </a:rPr>
              <a:t>Positioning</a:t>
            </a:r>
          </a:p>
          <a:p>
            <a:r>
              <a:rPr lang="en-US" dirty="0">
                <a:latin typeface="Gotham Light"/>
                <a:cs typeface="Gotham Light"/>
              </a:rPr>
              <a:t>	</a:t>
            </a:r>
            <a:r>
              <a:rPr lang="en-US" dirty="0" smtClean="0">
                <a:latin typeface="Gotham Light"/>
                <a:cs typeface="Gotham Light"/>
              </a:rPr>
              <a:t>Stacked</a:t>
            </a:r>
          </a:p>
          <a:p>
            <a:endParaRPr lang="en-US" dirty="0">
              <a:latin typeface="Gotham Light"/>
              <a:cs typeface="Gotham Light"/>
            </a:endParaRPr>
          </a:p>
          <a:p>
            <a:r>
              <a:rPr lang="en-US" dirty="0" smtClean="0">
                <a:latin typeface="Gotham Light"/>
                <a:cs typeface="Gotham Light"/>
              </a:rPr>
              <a:t>Coordinates</a:t>
            </a:r>
          </a:p>
          <a:p>
            <a:r>
              <a:rPr lang="en-US" dirty="0">
                <a:latin typeface="Gotham Light"/>
                <a:cs typeface="Gotham Light"/>
              </a:rPr>
              <a:t>	</a:t>
            </a:r>
            <a:r>
              <a:rPr lang="en-US" dirty="0" smtClean="0">
                <a:latin typeface="Gotham Light"/>
                <a:cs typeface="Gotham Light"/>
              </a:rPr>
              <a:t>Euclidian </a:t>
            </a:r>
            <a:r>
              <a:rPr lang="en-US" dirty="0" smtClean="0">
                <a:latin typeface="Gotham Light"/>
                <a:cs typeface="Gotham Light"/>
                <a:sym typeface="Wingdings"/>
              </a:rPr>
              <a:t> Polar</a:t>
            </a:r>
          </a:p>
          <a:p>
            <a:endParaRPr lang="en-US" dirty="0">
              <a:latin typeface="Gotham Light"/>
              <a:cs typeface="Gotham Light"/>
              <a:sym typeface="Wingdings"/>
            </a:endParaRPr>
          </a:p>
          <a:p>
            <a:r>
              <a:rPr lang="en-US" dirty="0" smtClean="0">
                <a:latin typeface="Gotham Light"/>
                <a:cs typeface="Gotham Light"/>
                <a:sym typeface="Wingdings"/>
              </a:rPr>
              <a:t>Aesthetic Mappings</a:t>
            </a:r>
          </a:p>
          <a:p>
            <a:r>
              <a:rPr lang="en-US" dirty="0">
                <a:latin typeface="Gotham Light"/>
                <a:cs typeface="Gotham Light"/>
                <a:sym typeface="Wingdings"/>
              </a:rPr>
              <a:t>	</a:t>
            </a:r>
            <a:r>
              <a:rPr lang="en-US" dirty="0" smtClean="0">
                <a:latin typeface="Gotham Light"/>
                <a:cs typeface="Gotham Light"/>
                <a:sym typeface="Wingdings"/>
              </a:rPr>
              <a:t>Color: Response</a:t>
            </a:r>
          </a:p>
          <a:p>
            <a:endParaRPr lang="en-US" dirty="0">
              <a:latin typeface="Gotham Light"/>
              <a:cs typeface="Gotham Light"/>
              <a:sym typeface="Wingdings"/>
            </a:endParaRPr>
          </a:p>
          <a:p>
            <a:r>
              <a:rPr lang="en-US" dirty="0" smtClean="0">
                <a:latin typeface="Gotham Black"/>
                <a:cs typeface="Gotham Black"/>
                <a:sym typeface="Wingdings"/>
              </a:rPr>
              <a:t>Render</a:t>
            </a:r>
            <a:endParaRPr lang="en-US" dirty="0">
              <a:latin typeface="Gotham Black"/>
              <a:cs typeface="Gotham Black"/>
            </a:endParaRPr>
          </a:p>
        </p:txBody>
      </p:sp>
    </p:spTree>
    <p:extLst>
      <p:ext uri="{BB962C8B-B14F-4D97-AF65-F5344CB8AC3E}">
        <p14:creationId xmlns:p14="http://schemas.microsoft.com/office/powerpoint/2010/main" val="124400111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err="1"/>
              <a:t>g</a:t>
            </a:r>
            <a:r>
              <a:rPr lang="en-US" dirty="0" err="1" smtClean="0"/>
              <a:t>g</a:t>
            </a:r>
            <a:r>
              <a:rPr lang="en-US" dirty="0" smtClean="0"/>
              <a:t>/ demo</a:t>
            </a:r>
            <a:endParaRPr lang="en-US" dirty="0"/>
          </a:p>
        </p:txBody>
      </p:sp>
    </p:spTree>
    <p:extLst>
      <p:ext uri="{BB962C8B-B14F-4D97-AF65-F5344CB8AC3E}">
        <p14:creationId xmlns:p14="http://schemas.microsoft.com/office/powerpoint/2010/main" val="2223363198"/>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Tableau/Polaris</a:t>
            </a:r>
            <a:endParaRPr lang="en-US" dirty="0"/>
          </a:p>
        </p:txBody>
      </p:sp>
      <p:pic>
        <p:nvPicPr>
          <p:cNvPr id="3" name="Picture 2"/>
          <p:cNvPicPr>
            <a:picLocks noChangeAspect="1"/>
          </p:cNvPicPr>
          <p:nvPr/>
        </p:nvPicPr>
        <p:blipFill>
          <a:blip r:embed="rId3"/>
          <a:stretch>
            <a:fillRect/>
          </a:stretch>
        </p:blipFill>
        <p:spPr>
          <a:xfrm>
            <a:off x="865910" y="1340491"/>
            <a:ext cx="7192818" cy="5187740"/>
          </a:xfrm>
          <a:prstGeom prst="rect">
            <a:avLst/>
          </a:prstGeom>
        </p:spPr>
      </p:pic>
    </p:spTree>
    <p:extLst>
      <p:ext uri="{BB962C8B-B14F-4D97-AF65-F5344CB8AC3E}">
        <p14:creationId xmlns:p14="http://schemas.microsoft.com/office/powerpoint/2010/main" val="1279063524"/>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4730750" y="2400300"/>
            <a:ext cx="18415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Gotham Light"/>
                <a:cs typeface="Gotham Light"/>
              </a:rPr>
              <a:t>Grammar</a:t>
            </a:r>
            <a:endParaRPr lang="en-US" dirty="0">
              <a:latin typeface="Gotham Light"/>
              <a:cs typeface="Gotham Light"/>
            </a:endParaRPr>
          </a:p>
        </p:txBody>
      </p:sp>
      <p:sp>
        <p:nvSpPr>
          <p:cNvPr id="5" name="Rectangle 4"/>
          <p:cNvSpPr/>
          <p:nvPr/>
        </p:nvSpPr>
        <p:spPr>
          <a:xfrm>
            <a:off x="2514600" y="2400300"/>
            <a:ext cx="18415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Gotham Light"/>
                <a:cs typeface="Gotham Light"/>
              </a:rPr>
              <a:t>Component</a:t>
            </a:r>
            <a:endParaRPr lang="en-US" dirty="0">
              <a:latin typeface="Gotham Light"/>
              <a:cs typeface="Gotham Light"/>
            </a:endParaRPr>
          </a:p>
        </p:txBody>
      </p:sp>
      <p:sp>
        <p:nvSpPr>
          <p:cNvPr id="6" name="Rectangle 5"/>
          <p:cNvSpPr/>
          <p:nvPr/>
        </p:nvSpPr>
        <p:spPr>
          <a:xfrm>
            <a:off x="2514600" y="3467100"/>
            <a:ext cx="4057650" cy="774700"/>
          </a:xfrm>
          <a:prstGeom prst="rect">
            <a:avLst/>
          </a:prstGeom>
          <a:solidFill>
            <a:srgbClr val="F79646"/>
          </a:solidFill>
          <a:ln>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rgbClr val="FFFFFF"/>
                </a:solidFill>
                <a:latin typeface="Gotham Light"/>
                <a:cs typeface="Gotham Light"/>
              </a:rPr>
              <a:t>D3.js</a:t>
            </a:r>
            <a:endParaRPr lang="en-US" dirty="0">
              <a:solidFill>
                <a:srgbClr val="FFFFFF"/>
              </a:solidFill>
              <a:latin typeface="Gotham Light"/>
              <a:cs typeface="Gotham Light"/>
            </a:endParaRPr>
          </a:p>
        </p:txBody>
      </p:sp>
      <p:sp>
        <p:nvSpPr>
          <p:cNvPr id="7" name="Rectangle 6"/>
          <p:cNvSpPr/>
          <p:nvPr/>
        </p:nvSpPr>
        <p:spPr>
          <a:xfrm>
            <a:off x="2514600" y="4394200"/>
            <a:ext cx="4057650" cy="7747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Gotham Light"/>
                <a:cs typeface="Gotham Light"/>
              </a:rPr>
              <a:t>HTML/DOM</a:t>
            </a:r>
            <a:endParaRPr lang="en-US" dirty="0">
              <a:latin typeface="Gotham Light"/>
              <a:cs typeface="Gotham Light"/>
            </a:endParaRPr>
          </a:p>
        </p:txBody>
      </p:sp>
    </p:spTree>
    <p:extLst>
      <p:ext uri="{BB962C8B-B14F-4D97-AF65-F5344CB8AC3E}">
        <p14:creationId xmlns:p14="http://schemas.microsoft.com/office/powerpoint/2010/main" val="335948145"/>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88668"/>
            <a:ext cx="8472655" cy="369332"/>
          </a:xfrm>
          <a:prstGeom prst="rect">
            <a:avLst/>
          </a:prstGeom>
        </p:spPr>
        <p:txBody>
          <a:bodyPr wrap="none">
            <a:spAutoFit/>
          </a:bodyPr>
          <a:lstStyle/>
          <a:p>
            <a:r>
              <a:rPr lang="en-US" dirty="0" smtClean="0"/>
              <a:t>http://</a:t>
            </a:r>
            <a:r>
              <a:rPr lang="en-US" dirty="0" err="1" smtClean="0"/>
              <a:t>www.nytimes.com</a:t>
            </a:r>
            <a:r>
              <a:rPr lang="en-US" dirty="0" smtClean="0"/>
              <a:t>/interactive/2012/11/11/</a:t>
            </a:r>
            <a:r>
              <a:rPr lang="en-US" dirty="0" err="1" smtClean="0"/>
              <a:t>sunday</a:t>
            </a:r>
            <a:r>
              <a:rPr lang="en-US" dirty="0" smtClean="0"/>
              <a:t>-review/counties-</a:t>
            </a:r>
            <a:r>
              <a:rPr lang="en-US" dirty="0" err="1" smtClean="0"/>
              <a:t>moving.html</a:t>
            </a:r>
            <a:endParaRPr lang="en-US" dirty="0"/>
          </a:p>
        </p:txBody>
      </p:sp>
      <p:pic>
        <p:nvPicPr>
          <p:cNvPr id="6" name="Picture 5"/>
          <p:cNvPicPr>
            <a:picLocks noChangeAspect="1"/>
          </p:cNvPicPr>
          <p:nvPr/>
        </p:nvPicPr>
        <p:blipFill>
          <a:blip r:embed="rId2"/>
          <a:stretch>
            <a:fillRect/>
          </a:stretch>
        </p:blipFill>
        <p:spPr>
          <a:xfrm>
            <a:off x="0" y="1308100"/>
            <a:ext cx="9144000" cy="4237916"/>
          </a:xfrm>
          <a:prstGeom prst="rect">
            <a:avLst/>
          </a:prstGeom>
        </p:spPr>
      </p:pic>
    </p:spTree>
    <p:extLst>
      <p:ext uri="{BB962C8B-B14F-4D97-AF65-F5344CB8AC3E}">
        <p14:creationId xmlns:p14="http://schemas.microsoft.com/office/powerpoint/2010/main" val="372475602"/>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865909"/>
            <a:ext cx="11401410" cy="4280111"/>
          </a:xfrm>
          <a:prstGeom prst="rect">
            <a:avLst/>
          </a:prstGeom>
        </p:spPr>
      </p:pic>
      <p:sp>
        <p:nvSpPr>
          <p:cNvPr id="6" name="Rectangle 5"/>
          <p:cNvSpPr/>
          <p:nvPr/>
        </p:nvSpPr>
        <p:spPr>
          <a:xfrm>
            <a:off x="0" y="6488668"/>
            <a:ext cx="9144000" cy="369332"/>
          </a:xfrm>
          <a:prstGeom prst="rect">
            <a:avLst/>
          </a:prstGeom>
        </p:spPr>
        <p:txBody>
          <a:bodyPr wrap="square">
            <a:spAutoFit/>
          </a:bodyPr>
          <a:lstStyle/>
          <a:p>
            <a:r>
              <a:rPr lang="en-US" dirty="0" smtClean="0"/>
              <a:t>http://</a:t>
            </a:r>
            <a:r>
              <a:rPr lang="en-US" dirty="0" err="1" smtClean="0"/>
              <a:t>www.nytimes.com</a:t>
            </a:r>
            <a:r>
              <a:rPr lang="en-US" dirty="0" smtClean="0"/>
              <a:t>/</a:t>
            </a:r>
            <a:r>
              <a:rPr lang="en-US" dirty="0" err="1" smtClean="0"/>
              <a:t>newsgraphics</a:t>
            </a:r>
            <a:r>
              <a:rPr lang="en-US" dirty="0" smtClean="0"/>
              <a:t>/2013/09/13/fashion-week-editors-picks/</a:t>
            </a:r>
            <a:endParaRPr lang="en-US" dirty="0"/>
          </a:p>
        </p:txBody>
      </p:sp>
    </p:spTree>
    <p:extLst>
      <p:ext uri="{BB962C8B-B14F-4D97-AF65-F5344CB8AC3E}">
        <p14:creationId xmlns:p14="http://schemas.microsoft.com/office/powerpoint/2010/main" val="3266426782"/>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a:p>
        </p:txBody>
      </p:sp>
      <p:sp>
        <p:nvSpPr>
          <p:cNvPr id="4" name="TextBox 3"/>
          <p:cNvSpPr txBox="1"/>
          <p:nvPr/>
        </p:nvSpPr>
        <p:spPr>
          <a:xfrm>
            <a:off x="1970537" y="2783102"/>
            <a:ext cx="5315234" cy="1107996"/>
          </a:xfrm>
          <a:prstGeom prst="rect">
            <a:avLst/>
          </a:prstGeom>
          <a:noFill/>
          <a:ln>
            <a:solidFill>
              <a:srgbClr val="FFFFFF"/>
            </a:solidFill>
          </a:ln>
        </p:spPr>
        <p:txBody>
          <a:bodyPr wrap="none" rtlCol="0">
            <a:spAutoFit/>
          </a:bodyPr>
          <a:lstStyle/>
          <a:p>
            <a:r>
              <a:rPr lang="en-US" sz="5400" dirty="0" smtClean="0">
                <a:latin typeface="Gotham Light"/>
                <a:cs typeface="Gotham Light"/>
              </a:rPr>
              <a:t>Data</a:t>
            </a:r>
            <a:r>
              <a:rPr lang="en-US" sz="6600" dirty="0" smtClean="0">
                <a:latin typeface="Symbol" charset="2"/>
                <a:cs typeface="Symbol" charset="2"/>
              </a:rPr>
              <a:t> ⨝ </a:t>
            </a:r>
            <a:r>
              <a:rPr lang="en-US" sz="5400" dirty="0" smtClean="0">
                <a:latin typeface="Gotham Light"/>
                <a:cs typeface="Gotham Light"/>
              </a:rPr>
              <a:t>DOM el</a:t>
            </a:r>
            <a:endParaRPr lang="en-US" sz="6600" dirty="0">
              <a:latin typeface="Gotham Light"/>
              <a:cs typeface="Gotham Light"/>
            </a:endParaRPr>
          </a:p>
        </p:txBody>
      </p:sp>
    </p:spTree>
    <p:extLst>
      <p:ext uri="{BB962C8B-B14F-4D97-AF65-F5344CB8AC3E}">
        <p14:creationId xmlns:p14="http://schemas.microsoft.com/office/powerpoint/2010/main" val="3775530859"/>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demo</a:t>
            </a:r>
            <a:endParaRPr lang="en-US" dirty="0"/>
          </a:p>
        </p:txBody>
      </p:sp>
    </p:spTree>
    <p:extLst>
      <p:ext uri="{BB962C8B-B14F-4D97-AF65-F5344CB8AC3E}">
        <p14:creationId xmlns:p14="http://schemas.microsoft.com/office/powerpoint/2010/main" val="50661128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20636" y="2355273"/>
            <a:ext cx="4329546" cy="304801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2400" dirty="0">
              <a:solidFill>
                <a:schemeClr val="tx1"/>
              </a:solidFill>
              <a:latin typeface="Gotham Light"/>
              <a:cs typeface="Gotham Light"/>
            </a:endParaRPr>
          </a:p>
        </p:txBody>
      </p:sp>
      <p:sp>
        <p:nvSpPr>
          <p:cNvPr id="5" name="TextBox 4"/>
          <p:cNvSpPr txBox="1"/>
          <p:nvPr/>
        </p:nvSpPr>
        <p:spPr>
          <a:xfrm>
            <a:off x="2577524" y="3169936"/>
            <a:ext cx="3859415" cy="1384995"/>
          </a:xfrm>
          <a:prstGeom prst="rect">
            <a:avLst/>
          </a:prstGeom>
          <a:noFill/>
        </p:spPr>
        <p:txBody>
          <a:bodyPr wrap="none" rtlCol="0">
            <a:spAutoFit/>
          </a:bodyPr>
          <a:lstStyle/>
          <a:p>
            <a:pPr algn="ctr"/>
            <a:r>
              <a:rPr lang="en-US" sz="2800" dirty="0" smtClean="0">
                <a:latin typeface="Gotham Light"/>
                <a:cs typeface="Gotham Light"/>
              </a:rPr>
              <a:t>Visual Statistics</a:t>
            </a:r>
          </a:p>
          <a:p>
            <a:pPr algn="ctr"/>
            <a:r>
              <a:rPr lang="en-US" sz="2800" dirty="0" smtClean="0">
                <a:latin typeface="Gotham Light"/>
                <a:cs typeface="Gotham Light"/>
              </a:rPr>
              <a:t>Graphical Principles</a:t>
            </a:r>
          </a:p>
          <a:p>
            <a:pPr algn="ctr"/>
            <a:r>
              <a:rPr lang="en-US" sz="2800" dirty="0" smtClean="0">
                <a:latin typeface="Gotham Light"/>
                <a:cs typeface="Gotham Light"/>
              </a:rPr>
              <a:t>Visualization Toolkits</a:t>
            </a:r>
            <a:endParaRPr lang="en-US" sz="2800" dirty="0">
              <a:latin typeface="Gotham Light"/>
              <a:cs typeface="Gotham Light"/>
            </a:endParaRPr>
          </a:p>
        </p:txBody>
      </p:sp>
      <p:sp>
        <p:nvSpPr>
          <p:cNvPr id="6" name="TextBox 5"/>
          <p:cNvSpPr txBox="1"/>
          <p:nvPr/>
        </p:nvSpPr>
        <p:spPr>
          <a:xfrm>
            <a:off x="453636" y="3423156"/>
            <a:ext cx="1019510" cy="954107"/>
          </a:xfrm>
          <a:prstGeom prst="rect">
            <a:avLst/>
          </a:prstGeom>
          <a:noFill/>
        </p:spPr>
        <p:txBody>
          <a:bodyPr wrap="none" rtlCol="0">
            <a:spAutoFit/>
          </a:bodyPr>
          <a:lstStyle/>
          <a:p>
            <a:r>
              <a:rPr lang="en-US" sz="2800" dirty="0" smtClean="0">
                <a:latin typeface="Gotham Light"/>
                <a:cs typeface="Gotham Light"/>
              </a:rPr>
              <a:t>Tidy</a:t>
            </a:r>
          </a:p>
          <a:p>
            <a:r>
              <a:rPr lang="en-US" sz="2800" dirty="0" smtClean="0">
                <a:latin typeface="Gotham Light"/>
                <a:cs typeface="Gotham Light"/>
              </a:rPr>
              <a:t>Data</a:t>
            </a:r>
            <a:endParaRPr lang="en-US" sz="2800" dirty="0">
              <a:latin typeface="Gotham Light"/>
              <a:cs typeface="Gotham Light"/>
            </a:endParaRPr>
          </a:p>
        </p:txBody>
      </p:sp>
      <p:cxnSp>
        <p:nvCxnSpPr>
          <p:cNvPr id="7" name="Straight Arrow Connector 6"/>
          <p:cNvCxnSpPr/>
          <p:nvPr/>
        </p:nvCxnSpPr>
        <p:spPr>
          <a:xfrm flipV="1">
            <a:off x="1593273" y="3879261"/>
            <a:ext cx="646545" cy="1154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6788727" y="3858457"/>
            <a:ext cx="326764"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p:cNvPicPr>
          <p:nvPr/>
        </p:nvPicPr>
        <p:blipFill>
          <a:blip r:embed="rId3"/>
          <a:stretch>
            <a:fillRect/>
          </a:stretch>
        </p:blipFill>
        <p:spPr>
          <a:xfrm>
            <a:off x="7496464" y="3095213"/>
            <a:ext cx="1484517" cy="1568096"/>
          </a:xfrm>
          <a:prstGeom prst="rect">
            <a:avLst/>
          </a:prstGeom>
        </p:spPr>
      </p:pic>
      <p:sp>
        <p:nvSpPr>
          <p:cNvPr id="11" name="Title 1"/>
          <p:cNvSpPr>
            <a:spLocks noGrp="1"/>
          </p:cNvSpPr>
          <p:nvPr>
            <p:ph type="title"/>
          </p:nvPr>
        </p:nvSpPr>
        <p:spPr>
          <a:xfrm>
            <a:off x="457200" y="274638"/>
            <a:ext cx="8229600" cy="1143000"/>
          </a:xfrm>
        </p:spPr>
        <p:txBody>
          <a:bodyPr/>
          <a:lstStyle/>
          <a:p>
            <a:r>
              <a:rPr lang="en-US" dirty="0" smtClean="0"/>
              <a:t>Outline</a:t>
            </a:r>
            <a:endParaRPr lang="en-US" dirty="0"/>
          </a:p>
        </p:txBody>
      </p:sp>
    </p:spTree>
    <p:extLst>
      <p:ext uri="{BB962C8B-B14F-4D97-AF65-F5344CB8AC3E}">
        <p14:creationId xmlns:p14="http://schemas.microsoft.com/office/powerpoint/2010/main" val="284530066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a:p>
        </p:txBody>
      </p:sp>
      <p:sp>
        <p:nvSpPr>
          <p:cNvPr id="4" name="TextBox 3"/>
          <p:cNvSpPr txBox="1"/>
          <p:nvPr/>
        </p:nvSpPr>
        <p:spPr>
          <a:xfrm>
            <a:off x="1970537" y="2783102"/>
            <a:ext cx="5315234" cy="1107996"/>
          </a:xfrm>
          <a:prstGeom prst="rect">
            <a:avLst/>
          </a:prstGeom>
          <a:noFill/>
          <a:ln>
            <a:solidFill>
              <a:srgbClr val="FFFFFF"/>
            </a:solidFill>
          </a:ln>
        </p:spPr>
        <p:txBody>
          <a:bodyPr wrap="none" rtlCol="0">
            <a:spAutoFit/>
          </a:bodyPr>
          <a:lstStyle/>
          <a:p>
            <a:r>
              <a:rPr lang="en-US" sz="5400" dirty="0" smtClean="0">
                <a:latin typeface="Gotham Light"/>
                <a:cs typeface="Gotham Light"/>
              </a:rPr>
              <a:t>Data</a:t>
            </a:r>
            <a:r>
              <a:rPr lang="en-US" sz="6600" dirty="0" smtClean="0">
                <a:latin typeface="Symbol" charset="2"/>
                <a:cs typeface="Symbol" charset="2"/>
              </a:rPr>
              <a:t> ⨝ </a:t>
            </a:r>
            <a:r>
              <a:rPr lang="en-US" sz="5400" dirty="0" smtClean="0">
                <a:latin typeface="Gotham Light"/>
                <a:cs typeface="Gotham Light"/>
              </a:rPr>
              <a:t>DOM el</a:t>
            </a:r>
            <a:endParaRPr lang="en-US" sz="6600" dirty="0">
              <a:latin typeface="Gotham Light"/>
              <a:cs typeface="Gotham Light"/>
            </a:endParaRPr>
          </a:p>
        </p:txBody>
      </p:sp>
      <p:sp>
        <p:nvSpPr>
          <p:cNvPr id="6" name="Rounded Rectangle 5"/>
          <p:cNvSpPr/>
          <p:nvPr/>
        </p:nvSpPr>
        <p:spPr>
          <a:xfrm>
            <a:off x="704273" y="4964545"/>
            <a:ext cx="1697182" cy="554182"/>
          </a:xfrm>
          <a:prstGeom prst="roundRect">
            <a:avLst/>
          </a:prstGeom>
          <a:solidFill>
            <a:schemeClr val="accent6"/>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Gotham Book"/>
                <a:cs typeface="Gotham Book"/>
              </a:rPr>
              <a:t>Array Utilities</a:t>
            </a:r>
            <a:endParaRPr lang="en-US" sz="1600" dirty="0">
              <a:latin typeface="Gotham Book"/>
              <a:cs typeface="Gotham Book"/>
            </a:endParaRPr>
          </a:p>
        </p:txBody>
      </p:sp>
      <p:sp>
        <p:nvSpPr>
          <p:cNvPr id="7" name="Rounded Rectangle 6"/>
          <p:cNvSpPr/>
          <p:nvPr/>
        </p:nvSpPr>
        <p:spPr>
          <a:xfrm>
            <a:off x="704273" y="5671127"/>
            <a:ext cx="1697182" cy="554182"/>
          </a:xfrm>
          <a:prstGeom prst="roundRect">
            <a:avLst/>
          </a:prstGeom>
          <a:solidFill>
            <a:schemeClr val="accent6"/>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Gotham Book"/>
                <a:cs typeface="Gotham Book"/>
              </a:rPr>
              <a:t>Data Utilities</a:t>
            </a:r>
            <a:endParaRPr lang="en-US" sz="1600" dirty="0">
              <a:latin typeface="Gotham Book"/>
              <a:cs typeface="Gotham Book"/>
            </a:endParaRPr>
          </a:p>
        </p:txBody>
      </p:sp>
      <p:sp>
        <p:nvSpPr>
          <p:cNvPr id="8" name="Rounded Rectangle 7"/>
          <p:cNvSpPr/>
          <p:nvPr/>
        </p:nvSpPr>
        <p:spPr>
          <a:xfrm>
            <a:off x="2854037" y="4964545"/>
            <a:ext cx="1697182" cy="554182"/>
          </a:xfrm>
          <a:prstGeom prst="roundRect">
            <a:avLst/>
          </a:prstGeom>
          <a:solidFill>
            <a:schemeClr val="accent6"/>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Gotham Book"/>
                <a:cs typeface="Gotham Book"/>
              </a:rPr>
              <a:t>Formatting</a:t>
            </a:r>
            <a:endParaRPr lang="en-US" sz="1600" dirty="0">
              <a:latin typeface="Gotham Book"/>
              <a:cs typeface="Gotham Book"/>
            </a:endParaRPr>
          </a:p>
        </p:txBody>
      </p:sp>
      <p:sp>
        <p:nvSpPr>
          <p:cNvPr id="9" name="Rounded Rectangle 8"/>
          <p:cNvSpPr/>
          <p:nvPr/>
        </p:nvSpPr>
        <p:spPr>
          <a:xfrm>
            <a:off x="2854037" y="5671127"/>
            <a:ext cx="1697182" cy="554182"/>
          </a:xfrm>
          <a:prstGeom prst="roundRect">
            <a:avLst/>
          </a:prstGeom>
          <a:solidFill>
            <a:schemeClr val="accent6"/>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Gotham Book"/>
                <a:cs typeface="Gotham Book"/>
              </a:rPr>
              <a:t>Color</a:t>
            </a:r>
            <a:endParaRPr lang="en-US" sz="1600" dirty="0">
              <a:latin typeface="Gotham Book"/>
              <a:cs typeface="Gotham Book"/>
            </a:endParaRPr>
          </a:p>
        </p:txBody>
      </p:sp>
      <p:sp>
        <p:nvSpPr>
          <p:cNvPr id="10" name="Rounded Rectangle 9"/>
          <p:cNvSpPr/>
          <p:nvPr/>
        </p:nvSpPr>
        <p:spPr>
          <a:xfrm>
            <a:off x="4842164" y="4964545"/>
            <a:ext cx="1697182" cy="554182"/>
          </a:xfrm>
          <a:prstGeom prst="roundRect">
            <a:avLst/>
          </a:prstGeom>
          <a:solidFill>
            <a:schemeClr val="accent6"/>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Gotham Book"/>
                <a:cs typeface="Gotham Book"/>
              </a:rPr>
              <a:t>Shapes</a:t>
            </a:r>
            <a:endParaRPr lang="en-US" sz="1600" dirty="0">
              <a:latin typeface="Gotham Book"/>
              <a:cs typeface="Gotham Book"/>
            </a:endParaRPr>
          </a:p>
        </p:txBody>
      </p:sp>
      <p:sp>
        <p:nvSpPr>
          <p:cNvPr id="11" name="Rounded Rectangle 10"/>
          <p:cNvSpPr/>
          <p:nvPr/>
        </p:nvSpPr>
        <p:spPr>
          <a:xfrm>
            <a:off x="4842164" y="5671127"/>
            <a:ext cx="1697182" cy="554182"/>
          </a:xfrm>
          <a:prstGeom prst="roundRect">
            <a:avLst/>
          </a:prstGeom>
          <a:solidFill>
            <a:schemeClr val="accent6"/>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Gotham Book"/>
                <a:cs typeface="Gotham Book"/>
              </a:rPr>
              <a:t>Scales</a:t>
            </a:r>
            <a:endParaRPr lang="en-US" sz="1600" dirty="0">
              <a:latin typeface="Gotham Book"/>
              <a:cs typeface="Gotham Book"/>
            </a:endParaRPr>
          </a:p>
        </p:txBody>
      </p:sp>
      <p:sp>
        <p:nvSpPr>
          <p:cNvPr id="12" name="Rounded Rectangle 11"/>
          <p:cNvSpPr/>
          <p:nvPr/>
        </p:nvSpPr>
        <p:spPr>
          <a:xfrm>
            <a:off x="6841837" y="4964545"/>
            <a:ext cx="1697182" cy="554182"/>
          </a:xfrm>
          <a:prstGeom prst="roundRect">
            <a:avLst/>
          </a:prstGeom>
          <a:solidFill>
            <a:schemeClr val="accent6"/>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Gotham Book"/>
                <a:cs typeface="Gotham Book"/>
              </a:rPr>
              <a:t>Layout</a:t>
            </a:r>
            <a:endParaRPr lang="en-US" sz="1600" dirty="0">
              <a:latin typeface="Gotham Book"/>
              <a:cs typeface="Gotham Book"/>
            </a:endParaRPr>
          </a:p>
        </p:txBody>
      </p:sp>
      <p:sp>
        <p:nvSpPr>
          <p:cNvPr id="13" name="Rounded Rectangle 12"/>
          <p:cNvSpPr/>
          <p:nvPr/>
        </p:nvSpPr>
        <p:spPr>
          <a:xfrm>
            <a:off x="6841837" y="5671127"/>
            <a:ext cx="1697182" cy="554182"/>
          </a:xfrm>
          <a:prstGeom prst="roundRect">
            <a:avLst/>
          </a:prstGeom>
          <a:solidFill>
            <a:schemeClr val="accent6"/>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Gotham Book"/>
                <a:cs typeface="Gotham Book"/>
              </a:rPr>
              <a:t>Interaction</a:t>
            </a:r>
            <a:endParaRPr lang="en-US" sz="1600" dirty="0">
              <a:latin typeface="Gotham Book"/>
              <a:cs typeface="Gotham Book"/>
            </a:endParaRPr>
          </a:p>
        </p:txBody>
      </p:sp>
    </p:spTree>
    <p:extLst>
      <p:ext uri="{BB962C8B-B14F-4D97-AF65-F5344CB8AC3E}">
        <p14:creationId xmlns:p14="http://schemas.microsoft.com/office/powerpoint/2010/main" val="2560513523"/>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Conclude</a:t>
            </a:r>
            <a:endParaRPr lang="en-US" dirty="0"/>
          </a:p>
        </p:txBody>
      </p:sp>
      <p:sp>
        <p:nvSpPr>
          <p:cNvPr id="3" name="Content Placeholder 2"/>
          <p:cNvSpPr>
            <a:spLocks noGrp="1"/>
          </p:cNvSpPr>
          <p:nvPr>
            <p:ph idx="1"/>
          </p:nvPr>
        </p:nvSpPr>
        <p:spPr/>
        <p:txBody>
          <a:bodyPr/>
          <a:lstStyle/>
          <a:p>
            <a:r>
              <a:rPr lang="en-US" dirty="0" smtClean="0"/>
              <a:t>Graphics are visual statistics</a:t>
            </a:r>
          </a:p>
          <a:p>
            <a:r>
              <a:rPr lang="en-US" dirty="0" smtClean="0"/>
              <a:t>Graphic choice is driven by message</a:t>
            </a:r>
          </a:p>
          <a:p>
            <a:r>
              <a:rPr lang="en-US" dirty="0" smtClean="0"/>
              <a:t>Don’t get in the way of the message</a:t>
            </a:r>
          </a:p>
          <a:p>
            <a:r>
              <a:rPr lang="en-US" dirty="0" smtClean="0"/>
              <a:t>Three models of visualization toolkits</a:t>
            </a:r>
          </a:p>
        </p:txBody>
      </p:sp>
    </p:spTree>
    <p:extLst>
      <p:ext uri="{BB962C8B-B14F-4D97-AF65-F5344CB8AC3E}">
        <p14:creationId xmlns:p14="http://schemas.microsoft.com/office/powerpoint/2010/main" val="2421675913"/>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28091" y="219355"/>
            <a:ext cx="5026487" cy="5230091"/>
          </a:xfrm>
          <a:prstGeom prst="rect">
            <a:avLst/>
          </a:prstGeom>
        </p:spPr>
      </p:pic>
      <p:sp>
        <p:nvSpPr>
          <p:cNvPr id="2" name="TextBox 1"/>
          <p:cNvSpPr txBox="1"/>
          <p:nvPr/>
        </p:nvSpPr>
        <p:spPr>
          <a:xfrm>
            <a:off x="496456" y="5565123"/>
            <a:ext cx="7735962" cy="707886"/>
          </a:xfrm>
          <a:prstGeom prst="rect">
            <a:avLst/>
          </a:prstGeom>
          <a:noFill/>
        </p:spPr>
        <p:txBody>
          <a:bodyPr wrap="none" rtlCol="0">
            <a:spAutoFit/>
          </a:bodyPr>
          <a:lstStyle/>
          <a:p>
            <a:r>
              <a:rPr lang="en-US" sz="4000" dirty="0" smtClean="0">
                <a:latin typeface="Gotham Light"/>
                <a:cs typeface="Gotham Light"/>
              </a:rPr>
              <a:t>This is a non-effective graphic</a:t>
            </a:r>
            <a:endParaRPr lang="en-US" sz="4000" dirty="0">
              <a:latin typeface="Gotham Light"/>
              <a:cs typeface="Gotham Light"/>
            </a:endParaRPr>
          </a:p>
        </p:txBody>
      </p:sp>
    </p:spTree>
    <p:extLst>
      <p:ext uri="{BB962C8B-B14F-4D97-AF65-F5344CB8AC3E}">
        <p14:creationId xmlns:p14="http://schemas.microsoft.com/office/powerpoint/2010/main" val="4134384790"/>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62100" y="0"/>
            <a:ext cx="6004051" cy="6858000"/>
          </a:xfrm>
          <a:prstGeom prst="rect">
            <a:avLst/>
          </a:prstGeom>
        </p:spPr>
      </p:pic>
    </p:spTree>
    <p:extLst>
      <p:ext uri="{BB962C8B-B14F-4D97-AF65-F5344CB8AC3E}">
        <p14:creationId xmlns:p14="http://schemas.microsoft.com/office/powerpoint/2010/main" val="2450332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Exporting our mental processing</a:t>
            </a:r>
          </a:p>
          <a:p>
            <a:pPr lvl="1"/>
            <a:r>
              <a:rPr lang="en-US" dirty="0" smtClean="0"/>
              <a:t>Comparing</a:t>
            </a:r>
          </a:p>
          <a:p>
            <a:pPr lvl="1"/>
            <a:r>
              <a:rPr lang="en-US" dirty="0" smtClean="0"/>
              <a:t>Sorting/grouping</a:t>
            </a:r>
          </a:p>
          <a:p>
            <a:pPr lvl="1"/>
            <a:r>
              <a:rPr lang="en-US" dirty="0" smtClean="0"/>
              <a:t>Scaling/normalizing</a:t>
            </a:r>
          </a:p>
          <a:p>
            <a:pPr lvl="1"/>
            <a:r>
              <a:rPr lang="en-US" dirty="0" smtClean="0"/>
              <a:t>Cleaning </a:t>
            </a:r>
          </a:p>
          <a:p>
            <a:pPr lvl="1"/>
            <a:r>
              <a:rPr lang="en-US" dirty="0" smtClean="0"/>
              <a:t>Summarizing statistics</a:t>
            </a:r>
          </a:p>
          <a:p>
            <a:pPr lvl="1"/>
            <a:r>
              <a:rPr lang="en-US" dirty="0" smtClean="0"/>
              <a:t>Model fitting</a:t>
            </a:r>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26377822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43000" y="0"/>
            <a:ext cx="6858000" cy="6858000"/>
          </a:xfrm>
          <a:prstGeom prst="rect">
            <a:avLst/>
          </a:prstGeom>
        </p:spPr>
      </p:pic>
    </p:spTree>
    <p:extLst>
      <p:ext uri="{BB962C8B-B14F-4D97-AF65-F5344CB8AC3E}">
        <p14:creationId xmlns:p14="http://schemas.microsoft.com/office/powerpoint/2010/main" val="27600321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43000" y="0"/>
            <a:ext cx="6858000" cy="6858000"/>
          </a:xfrm>
          <a:prstGeom prst="rect">
            <a:avLst/>
          </a:prstGeom>
        </p:spPr>
      </p:pic>
      <p:sp>
        <p:nvSpPr>
          <p:cNvPr id="7" name="Oval 6"/>
          <p:cNvSpPr/>
          <p:nvPr/>
        </p:nvSpPr>
        <p:spPr>
          <a:xfrm>
            <a:off x="1928089" y="3013366"/>
            <a:ext cx="697919" cy="644232"/>
          </a:xfrm>
          <a:prstGeom prst="ellipse">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643909" y="3013366"/>
            <a:ext cx="697919" cy="644232"/>
          </a:xfrm>
          <a:prstGeom prst="ellipse">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870364" y="4193313"/>
            <a:ext cx="697919" cy="644232"/>
          </a:xfrm>
          <a:prstGeom prst="ellipse">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597729" y="4202556"/>
            <a:ext cx="697919" cy="644232"/>
          </a:xfrm>
          <a:prstGeom prst="ellipse">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32534" y="3558324"/>
            <a:ext cx="697919" cy="644232"/>
          </a:xfrm>
          <a:prstGeom prst="ellipse">
            <a:avLst/>
          </a:prstGeom>
          <a:solidFill>
            <a:srgbClr val="F7964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1556039" y="3592959"/>
            <a:ext cx="697919" cy="644232"/>
          </a:xfrm>
          <a:prstGeom prst="ellipse">
            <a:avLst/>
          </a:prstGeom>
          <a:solidFill>
            <a:srgbClr val="F7964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5591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43000" y="0"/>
            <a:ext cx="6858000" cy="6858000"/>
          </a:xfrm>
          <a:prstGeom prst="rect">
            <a:avLst/>
          </a:prstGeom>
        </p:spPr>
      </p:pic>
      <p:sp>
        <p:nvSpPr>
          <p:cNvPr id="10" name="Oval 9"/>
          <p:cNvSpPr/>
          <p:nvPr/>
        </p:nvSpPr>
        <p:spPr>
          <a:xfrm>
            <a:off x="1556039" y="3569869"/>
            <a:ext cx="697919" cy="644232"/>
          </a:xfrm>
          <a:prstGeom prst="ellipse">
            <a:avLst/>
          </a:prstGeom>
          <a:solidFill>
            <a:srgbClr val="F7964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932534" y="3558324"/>
            <a:ext cx="697919" cy="644232"/>
          </a:xfrm>
          <a:prstGeom prst="ellipse">
            <a:avLst/>
          </a:prstGeom>
          <a:solidFill>
            <a:srgbClr val="F7964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30868" y="3558324"/>
            <a:ext cx="697919" cy="644232"/>
          </a:xfrm>
          <a:prstGeom prst="ellipse">
            <a:avLst/>
          </a:prstGeom>
          <a:solidFill>
            <a:srgbClr val="F7964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9277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Until 1900, hand-drawn visualizations were </a:t>
            </a:r>
            <a:r>
              <a:rPr lang="en-US" i="1" dirty="0" smtClean="0"/>
              <a:t>the</a:t>
            </a:r>
            <a:r>
              <a:rPr lang="en-US" dirty="0" smtClean="0"/>
              <a:t> method for “statistical” data analysis</a:t>
            </a:r>
          </a:p>
          <a:p>
            <a:r>
              <a:rPr lang="en-US" dirty="0" smtClean="0"/>
              <a:t>Early 1900s focused on precision and quantification	</a:t>
            </a:r>
          </a:p>
          <a:p>
            <a:pPr lvl="1"/>
            <a:r>
              <a:rPr lang="en-US" dirty="0" smtClean="0"/>
              <a:t>Pain to draw graphs, ANOVA techniques more precise</a:t>
            </a:r>
          </a:p>
          <a:p>
            <a:endParaRPr lang="en-US" dirty="0"/>
          </a:p>
        </p:txBody>
      </p:sp>
    </p:spTree>
    <p:extLst>
      <p:ext uri="{BB962C8B-B14F-4D97-AF65-F5344CB8AC3E}">
        <p14:creationId xmlns:p14="http://schemas.microsoft.com/office/powerpoint/2010/main" val="2007127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20700" y="101600"/>
            <a:ext cx="7696200" cy="3362325"/>
          </a:xfrm>
          <a:prstGeom prst="rect">
            <a:avLst/>
          </a:prstGeom>
        </p:spPr>
      </p:pic>
    </p:spTree>
    <p:extLst>
      <p:ext uri="{BB962C8B-B14F-4D97-AF65-F5344CB8AC3E}">
        <p14:creationId xmlns:p14="http://schemas.microsoft.com/office/powerpoint/2010/main" val="41075103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4327</TotalTime>
  <Words>2684</Words>
  <Application>Microsoft Macintosh PowerPoint</Application>
  <PresentationFormat>On-screen Show (4:3)</PresentationFormat>
  <Paragraphs>630</Paragraphs>
  <Slides>88</Slides>
  <Notes>67</Notes>
  <HiddenSlides>6</HiddenSlides>
  <MMClips>0</MMClips>
  <ScaleCrop>false</ScaleCrop>
  <HeadingPairs>
    <vt:vector size="4" baseType="variant">
      <vt:variant>
        <vt:lpstr>Theme</vt:lpstr>
      </vt:variant>
      <vt:variant>
        <vt:i4>1</vt:i4>
      </vt:variant>
      <vt:variant>
        <vt:lpstr>Slide Titles</vt:lpstr>
      </vt:variant>
      <vt:variant>
        <vt:i4>88</vt:i4>
      </vt:variant>
    </vt:vector>
  </HeadingPairs>
  <TitlesOfParts>
    <vt:vector size="89" baseType="lpstr">
      <vt:lpstr>Office Theme</vt:lpstr>
      <vt:lpstr>How to build a statistical graphic</vt:lpstr>
      <vt:lpstr>PowerPoint Presentation</vt:lpstr>
      <vt:lpstr>PowerPoint Presentation</vt:lpstr>
      <vt:lpstr>PowerPoint Presentation</vt:lpstr>
      <vt:lpstr>PowerPoint Presentation</vt:lpstr>
      <vt:lpstr>PowerPoint Presentation</vt:lpstr>
      <vt:lpstr>PowerPoint Presentation</vt:lpstr>
      <vt:lpstr>Outline</vt:lpstr>
      <vt:lpstr>PowerPoint Presentation</vt:lpstr>
      <vt:lpstr>PowerPoint Presentation</vt:lpstr>
      <vt:lpstr>PowerPoint Presentation</vt:lpstr>
      <vt:lpstr>How to tell a story with data?</vt:lpstr>
      <vt:lpstr>Statistics is about distributions</vt:lpstr>
      <vt:lpstr>summarizing distribution w/ numbers summarizing distribution w/ trends comparing distributions correlating distributions</vt:lpstr>
      <vt:lpstr>Summarize me</vt:lpstr>
      <vt:lpstr>Quantifying uncertainty</vt:lpstr>
      <vt:lpstr>summarizing distribution w/ numbers summarizing distribution w/ trends comparing distributions correlating distributions</vt:lpstr>
      <vt:lpstr>Distributional trends</vt:lpstr>
      <vt:lpstr>Distributional trends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summarizing distribution w/ numbers summarizing distribution w/ trends comparing distributions correlating distributions</vt:lpstr>
      <vt:lpstr>PowerPoint Presentation</vt:lpstr>
      <vt:lpstr>summarizing distribution w/ numbers summarizing distribution w/ trends comparing distributions correlating distributions</vt:lpstr>
      <vt:lpstr>PowerPoint Presentation</vt:lpstr>
      <vt:lpstr>summarizing distribution w/ numbers summarizing distribution w/ trends comparing distributions correlating distributions</vt:lpstr>
      <vt:lpstr>visual analogs to statistics complex groupings</vt:lpstr>
      <vt:lpstr>Visual analogs to statistics</vt:lpstr>
      <vt:lpstr>PowerPoint Presentation</vt:lpstr>
      <vt:lpstr>PowerPoint Presentation</vt:lpstr>
      <vt:lpstr>PowerPoint Presentation</vt:lpstr>
      <vt:lpstr>Graphical Principles</vt:lpstr>
      <vt:lpstr>Graphical Principles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Graphical Principles</vt:lpstr>
      <vt:lpstr>PowerPoint Presentation</vt:lpstr>
      <vt:lpstr>PowerPoint Presentation</vt:lpstr>
      <vt:lpstr>Visualization Toolkit Models</vt:lpstr>
      <vt:lpstr>Visualization Toolkit Models</vt:lpstr>
      <vt:lpstr>Visualization Toolkit Models</vt:lpstr>
      <vt:lpstr>Visualization Toolkit Models</vt:lpstr>
      <vt:lpstr>Component model</vt:lpstr>
      <vt:lpstr>Component model</vt:lpstr>
      <vt:lpstr>Component model</vt:lpstr>
      <vt:lpstr>PowerPoint Presentation</vt:lpstr>
      <vt:lpstr>Visualization Toolkit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Tableau/Polaris</vt:lpstr>
      <vt:lpstr>PowerPoint Presentation</vt:lpstr>
      <vt:lpstr>PowerPoint Presentation</vt:lpstr>
      <vt:lpstr>PowerPoint Presentation</vt:lpstr>
      <vt:lpstr>PowerPoint Presentation</vt:lpstr>
      <vt:lpstr>PowerPoint Presentation</vt:lpstr>
      <vt:lpstr>PowerPoint Presentation</vt:lpstr>
      <vt:lpstr>Conclude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Eugene Wu</dc:creator>
  <cp:lastModifiedBy>Eugene Wu</cp:lastModifiedBy>
  <cp:revision>305</cp:revision>
  <cp:lastPrinted>2013-11-03T19:16:56Z</cp:lastPrinted>
  <dcterms:created xsi:type="dcterms:W3CDTF">2013-11-02T17:37:22Z</dcterms:created>
  <dcterms:modified xsi:type="dcterms:W3CDTF">2013-11-07T18:39:09Z</dcterms:modified>
</cp:coreProperties>
</file>